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handoutMasterIdLst>
    <p:handoutMasterId r:id="rId56"/>
  </p:handoutMasterIdLst>
  <p:sldIdLst>
    <p:sldId id="283" r:id="rId2"/>
    <p:sldId id="284" r:id="rId3"/>
    <p:sldId id="270" r:id="rId4"/>
    <p:sldId id="428" r:id="rId5"/>
    <p:sldId id="286" r:id="rId6"/>
    <p:sldId id="448" r:id="rId7"/>
    <p:sldId id="451" r:id="rId8"/>
    <p:sldId id="282" r:id="rId9"/>
    <p:sldId id="449" r:id="rId10"/>
    <p:sldId id="458" r:id="rId11"/>
    <p:sldId id="467" r:id="rId12"/>
    <p:sldId id="279" r:id="rId13"/>
    <p:sldId id="450" r:id="rId14"/>
    <p:sldId id="459" r:id="rId15"/>
    <p:sldId id="468" r:id="rId16"/>
    <p:sldId id="465" r:id="rId17"/>
    <p:sldId id="466" r:id="rId18"/>
    <p:sldId id="469" r:id="rId19"/>
    <p:sldId id="488" r:id="rId20"/>
    <p:sldId id="489" r:id="rId21"/>
    <p:sldId id="486" r:id="rId22"/>
    <p:sldId id="453" r:id="rId23"/>
    <p:sldId id="274" r:id="rId24"/>
    <p:sldId id="460" r:id="rId25"/>
    <p:sldId id="281" r:id="rId26"/>
    <p:sldId id="487" r:id="rId27"/>
    <p:sldId id="461" r:id="rId28"/>
    <p:sldId id="269" r:id="rId29"/>
    <p:sldId id="455" r:id="rId30"/>
    <p:sldId id="482" r:id="rId31"/>
    <p:sldId id="481" r:id="rId32"/>
    <p:sldId id="347" r:id="rId33"/>
    <p:sldId id="479" r:id="rId34"/>
    <p:sldId id="470" r:id="rId35"/>
    <p:sldId id="456" r:id="rId36"/>
    <p:sldId id="483" r:id="rId37"/>
    <p:sldId id="462" r:id="rId38"/>
    <p:sldId id="463" r:id="rId39"/>
    <p:sldId id="454" r:id="rId40"/>
    <p:sldId id="474" r:id="rId41"/>
    <p:sldId id="485" r:id="rId42"/>
    <p:sldId id="484" r:id="rId43"/>
    <p:sldId id="473" r:id="rId44"/>
    <p:sldId id="464" r:id="rId45"/>
    <p:sldId id="475" r:id="rId46"/>
    <p:sldId id="353" r:id="rId47"/>
    <p:sldId id="477" r:id="rId48"/>
    <p:sldId id="478" r:id="rId49"/>
    <p:sldId id="457" r:id="rId50"/>
    <p:sldId id="476" r:id="rId51"/>
    <p:sldId id="268" r:id="rId52"/>
    <p:sldId id="258" r:id="rId53"/>
    <p:sldId id="280" r:id="rId54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0FF"/>
    <a:srgbClr val="172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86397"/>
  </p:normalViewPr>
  <p:slideViewPr>
    <p:cSldViewPr snapToGrid="0" snapToObjects="1">
      <p:cViewPr varScale="1">
        <p:scale>
          <a:sx n="44" d="100"/>
          <a:sy n="44" d="100"/>
        </p:scale>
        <p:origin x="24" y="24"/>
      </p:cViewPr>
      <p:guideLst>
        <p:guide orient="horz" pos="4320"/>
        <p:guide pos="77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11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2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02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90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06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64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757A79B-4A7F-A54B-9BF9-7A8EE09826FB}"/>
              </a:ext>
            </a:extLst>
          </p:cNvPr>
          <p:cNvGrpSpPr/>
          <p:nvPr userDrawn="1"/>
        </p:nvGrpSpPr>
        <p:grpSpPr>
          <a:xfrm>
            <a:off x="1502560" y="825191"/>
            <a:ext cx="3654656" cy="2304332"/>
            <a:chOff x="1572737" y="756659"/>
            <a:chExt cx="8089159" cy="5100374"/>
          </a:xfrm>
        </p:grpSpPr>
        <p:pic>
          <p:nvPicPr>
            <p:cNvPr id="12" name="Imagen 5">
              <a:extLst>
                <a:ext uri="{FF2B5EF4-FFF2-40B4-BE49-F238E27FC236}">
                  <a16:creationId xmlns:a16="http://schemas.microsoft.com/office/drawing/2014/main" id="{B94EDF9E-9FBA-5C40-BF63-08A18DFAA2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572740" y="1689718"/>
              <a:ext cx="8089156" cy="4167315"/>
            </a:xfrm>
            <a:prstGeom prst="rect">
              <a:avLst/>
            </a:prstGeom>
          </p:spPr>
        </p:pic>
        <p:pic>
          <p:nvPicPr>
            <p:cNvPr id="16" name="Imagen 3">
              <a:extLst>
                <a:ext uri="{FF2B5EF4-FFF2-40B4-BE49-F238E27FC236}">
                  <a16:creationId xmlns:a16="http://schemas.microsoft.com/office/drawing/2014/main" id="{3B4DA70A-D27D-6145-94E0-EE3B254EDF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572737" y="756659"/>
              <a:ext cx="5780703" cy="520402"/>
            </a:xfrm>
            <a:prstGeom prst="rect">
              <a:avLst/>
            </a:prstGeom>
          </p:spPr>
        </p:pic>
      </p:grpSp>
      <p:pic>
        <p:nvPicPr>
          <p:cNvPr id="18" name="Imagen 40">
            <a:extLst>
              <a:ext uri="{FF2B5EF4-FFF2-40B4-BE49-F238E27FC236}">
                <a16:creationId xmlns:a16="http://schemas.microsoft.com/office/drawing/2014/main" id="{BA0C69E5-64A6-D341-99F1-EB47708179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6622" y="2531379"/>
            <a:ext cx="9422182" cy="9818627"/>
          </a:xfrm>
          <a:prstGeom prst="rect">
            <a:avLst/>
          </a:prstGeom>
        </p:spPr>
      </p:pic>
      <p:pic>
        <p:nvPicPr>
          <p:cNvPr id="19" name="Imagen 44">
            <a:extLst>
              <a:ext uri="{FF2B5EF4-FFF2-40B4-BE49-F238E27FC236}">
                <a16:creationId xmlns:a16="http://schemas.microsoft.com/office/drawing/2014/main" id="{DF01C42D-F1A6-DB4A-B8B3-95AA6F2EBA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170" y="5342179"/>
            <a:ext cx="15580865" cy="12469090"/>
          </a:xfrm>
          <a:prstGeom prst="rect">
            <a:avLst/>
          </a:prstGeom>
        </p:spPr>
      </p:pic>
      <p:pic>
        <p:nvPicPr>
          <p:cNvPr id="26" name="Imagen 44">
            <a:extLst>
              <a:ext uri="{FF2B5EF4-FFF2-40B4-BE49-F238E27FC236}">
                <a16:creationId xmlns:a16="http://schemas.microsoft.com/office/drawing/2014/main" id="{44772B4F-5F58-CD40-A293-F57C4796CD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17291" y="3992621"/>
            <a:ext cx="15296400" cy="12240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4590765"/>
            <a:ext cx="13306475" cy="7252172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A88B6BF-3F1E-0649-96E0-0F6C772422CE}"/>
              </a:ext>
            </a:extLst>
          </p:cNvPr>
          <p:cNvSpPr/>
          <p:nvPr userDrawn="1"/>
        </p:nvSpPr>
        <p:spPr>
          <a:xfrm>
            <a:off x="0" y="3788144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11B131D-53DF-E945-8473-E0D1CA46FCD6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53BA1D9-EFC7-F540-AFA2-6089E4BAD6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CC948554-E8D5-5149-A73C-7AF4499D05A6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1">
            <a:extLst>
              <a:ext uri="{FF2B5EF4-FFF2-40B4-BE49-F238E27FC236}">
                <a16:creationId xmlns:a16="http://schemas.microsoft.com/office/drawing/2014/main" id="{C28C0394-7BE4-6249-B752-8C1909B2E1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6" name="CuadroTexto 11">
            <a:extLst>
              <a:ext uri="{FF2B5EF4-FFF2-40B4-BE49-F238E27FC236}">
                <a16:creationId xmlns:a16="http://schemas.microsoft.com/office/drawing/2014/main" id="{AA25CA6C-7DCD-0B49-9D7A-F6D0031C72C6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172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1">
            <a:extLst>
              <a:ext uri="{FF2B5EF4-FFF2-40B4-BE49-F238E27FC236}">
                <a16:creationId xmlns:a16="http://schemas.microsoft.com/office/drawing/2014/main" id="{AA25CA6C-7DCD-0B49-9D7A-F6D0031C72C6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ECE3D8-BBA0-0242-849D-1BD365C2CC41}"/>
              </a:ext>
            </a:extLst>
          </p:cNvPr>
          <p:cNvSpPr/>
          <p:nvPr userDrawn="1"/>
        </p:nvSpPr>
        <p:spPr>
          <a:xfrm>
            <a:off x="-1" y="0"/>
            <a:ext cx="12192001" cy="13716000"/>
          </a:xfrm>
          <a:prstGeom prst="rect">
            <a:avLst/>
          </a:prstGeom>
          <a:solidFill>
            <a:srgbClr val="00D0FF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36">
            <a:extLst>
              <a:ext uri="{FF2B5EF4-FFF2-40B4-BE49-F238E27FC236}">
                <a16:creationId xmlns:a16="http://schemas.microsoft.com/office/drawing/2014/main" id="{E3187F75-430F-054B-9FC3-C324D961C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pic>
        <p:nvPicPr>
          <p:cNvPr id="10" name="Imagen 20">
            <a:extLst>
              <a:ext uri="{FF2B5EF4-FFF2-40B4-BE49-F238E27FC236}">
                <a16:creationId xmlns:a16="http://schemas.microsoft.com/office/drawing/2014/main" id="{82EDCB24-8D80-BA43-BEFA-FBC30C6AAF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88" y="5079957"/>
            <a:ext cx="13496400" cy="10463782"/>
          </a:xfrm>
          <a:prstGeom prst="rect">
            <a:avLst/>
          </a:prstGeom>
        </p:spPr>
      </p:pic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2850113"/>
            <a:ext cx="9643076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ES" sz="11000" b="1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11000" b="1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s-ES" sz="11000" b="1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850113"/>
            <a:ext cx="121904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sponsors.</a:t>
            </a:r>
          </a:p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6">
            <a:extLst>
              <a:ext uri="{FF2B5EF4-FFF2-40B4-BE49-F238E27FC236}">
                <a16:creationId xmlns:a16="http://schemas.microsoft.com/office/drawing/2014/main" id="{AEF98C3C-77F4-AB47-9E29-B3347BDAEB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24303" y="6953999"/>
            <a:ext cx="4320000" cy="922513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07BE5AEF-D62E-EC46-9B6D-E1C3C3155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44303" y="5079957"/>
            <a:ext cx="6480000" cy="1101600"/>
          </a:xfrm>
          <a:prstGeom prst="rect">
            <a:avLst/>
          </a:prstGeom>
        </p:spPr>
      </p:pic>
      <p:pic>
        <p:nvPicPr>
          <p:cNvPr id="16" name="Imagen 4">
            <a:extLst>
              <a:ext uri="{FF2B5EF4-FFF2-40B4-BE49-F238E27FC236}">
                <a16:creationId xmlns:a16="http://schemas.microsoft.com/office/drawing/2014/main" id="{41F94EF1-F852-7F4F-9EF8-5B634FAFC8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03" y="11196171"/>
            <a:ext cx="1980000" cy="1237500"/>
          </a:xfrm>
          <a:prstGeom prst="rect">
            <a:avLst/>
          </a:prstGeom>
        </p:spPr>
      </p:pic>
      <p:pic>
        <p:nvPicPr>
          <p:cNvPr id="17" name="Imagen 5">
            <a:extLst>
              <a:ext uri="{FF2B5EF4-FFF2-40B4-BE49-F238E27FC236}">
                <a16:creationId xmlns:a16="http://schemas.microsoft.com/office/drawing/2014/main" id="{7917CAB6-88CF-5245-BC85-DE6435FDC63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204303" y="8648954"/>
            <a:ext cx="2160000" cy="1774775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331BFFF-22FD-A34E-8320-B231DEFB0E95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451" y="2378354"/>
            <a:ext cx="10756396" cy="4643964"/>
          </a:xfrm>
        </p:spPr>
        <p:txBody>
          <a:bodyPr wrap="square">
            <a:spAutoFit/>
          </a:bodyPr>
          <a:lstStyle>
            <a:lvl1pPr marL="0" indent="0">
              <a:spcBef>
                <a:spcPts val="2400"/>
              </a:spcBef>
              <a:buClr>
                <a:schemeClr val="tx1"/>
              </a:buClr>
              <a:buFont typeface="Wingdings" pitchFamily="2" charset="2"/>
              <a:buNone/>
              <a:defRPr sz="7058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2"/>
            </a:lvl2pPr>
            <a:lvl3pPr marL="454319" indent="0">
              <a:buNone/>
              <a:tabLst/>
              <a:defRPr sz="3922"/>
            </a:lvl3pPr>
            <a:lvl4pPr marL="902417" indent="0">
              <a:buNone/>
              <a:defRPr/>
            </a:lvl4pPr>
            <a:lvl5pPr marL="134428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7580" y="2378354"/>
            <a:ext cx="10756396" cy="4643964"/>
          </a:xfrm>
        </p:spPr>
        <p:txBody>
          <a:bodyPr wrap="square">
            <a:spAutoFit/>
          </a:bodyPr>
          <a:lstStyle>
            <a:lvl1pPr marL="0" indent="0">
              <a:spcBef>
                <a:spcPts val="2400"/>
              </a:spcBef>
              <a:buClr>
                <a:schemeClr val="tx1"/>
              </a:buClr>
              <a:buFont typeface="Wingdings" pitchFamily="2" charset="2"/>
              <a:buNone/>
              <a:defRPr sz="7058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2"/>
            </a:lvl2pPr>
            <a:lvl3pPr marL="454319" indent="0">
              <a:buNone/>
              <a:tabLst/>
              <a:defRPr sz="3922"/>
            </a:lvl3pPr>
            <a:lvl4pPr marL="902417" indent="0">
              <a:buNone/>
              <a:defRPr/>
            </a:lvl4pPr>
            <a:lvl5pPr marL="134428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Imagen 1">
            <a:extLst>
              <a:ext uri="{FF2B5EF4-FFF2-40B4-BE49-F238E27FC236}">
                <a16:creationId xmlns:a16="http://schemas.microsoft.com/office/drawing/2014/main" id="{9632A813-8C86-4937-95E6-7BEEB6449A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7" name="CuadroTexto 11">
            <a:extLst>
              <a:ext uri="{FF2B5EF4-FFF2-40B4-BE49-F238E27FC236}">
                <a16:creationId xmlns:a16="http://schemas.microsoft.com/office/drawing/2014/main" id="{0CEE12D5-1C88-4A11-836C-B935DD75D0C0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173839462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444" y="2378354"/>
            <a:ext cx="23305529" cy="3907416"/>
          </a:xfrm>
        </p:spPr>
        <p:txBody>
          <a:bodyPr>
            <a:spAutoFit/>
          </a:bodyPr>
          <a:lstStyle>
            <a:lvl1pPr>
              <a:defRPr sz="784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Imagen 1">
            <a:extLst>
              <a:ext uri="{FF2B5EF4-FFF2-40B4-BE49-F238E27FC236}">
                <a16:creationId xmlns:a16="http://schemas.microsoft.com/office/drawing/2014/main" id="{18ABEF1A-8A03-49A7-BD7D-0DAF42887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7" name="CuadroTexto 11">
            <a:extLst>
              <a:ext uri="{FF2B5EF4-FFF2-40B4-BE49-F238E27FC236}">
                <a16:creationId xmlns:a16="http://schemas.microsoft.com/office/drawing/2014/main" id="{AD2059F0-09D3-48A5-B86D-B41674A66A46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42973494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389315" y="1856152"/>
            <a:ext cx="21603783" cy="1330571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7466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1389313" y="2672750"/>
            <a:ext cx="21570791" cy="812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3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pic>
        <p:nvPicPr>
          <p:cNvPr id="4" name="Imagen 1">
            <a:extLst>
              <a:ext uri="{FF2B5EF4-FFF2-40B4-BE49-F238E27FC236}">
                <a16:creationId xmlns:a16="http://schemas.microsoft.com/office/drawing/2014/main" id="{EDBAA3B1-2603-4EDF-B8FE-EF8395BAD6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5" name="CuadroTexto 11">
            <a:extLst>
              <a:ext uri="{FF2B5EF4-FFF2-40B4-BE49-F238E27FC236}">
                <a16:creationId xmlns:a16="http://schemas.microsoft.com/office/drawing/2014/main" id="{E62A86BF-1BF7-4450-9548-99ABF1316623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244968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9329915" y="2651179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329915" y="6579277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F26597B6-6A06-AF41-A1D9-55581DB9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7128" y="7940549"/>
            <a:ext cx="5057490" cy="10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E989C-D3E4-954E-B2B8-BA62006878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579" y="3608460"/>
            <a:ext cx="8470588" cy="1440000"/>
          </a:xfrm>
          <a:prstGeom prst="rect">
            <a:avLst/>
          </a:prstGeom>
        </p:spPr>
      </p:pic>
      <p:pic>
        <p:nvPicPr>
          <p:cNvPr id="19" name="Imagen 4">
            <a:extLst>
              <a:ext uri="{FF2B5EF4-FFF2-40B4-BE49-F238E27FC236}">
                <a16:creationId xmlns:a16="http://schemas.microsoft.com/office/drawing/2014/main" id="{73D293E4-BF30-424B-ABA9-E2E17771B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437" y="7940550"/>
            <a:ext cx="1980000" cy="1237500"/>
          </a:xfrm>
          <a:prstGeom prst="rect">
            <a:avLst/>
          </a:prstGeom>
        </p:spPr>
      </p:pic>
      <p:pic>
        <p:nvPicPr>
          <p:cNvPr id="20" name="Imagen 5">
            <a:extLst>
              <a:ext uri="{FF2B5EF4-FFF2-40B4-BE49-F238E27FC236}">
                <a16:creationId xmlns:a16="http://schemas.microsoft.com/office/drawing/2014/main" id="{25FA2D00-1F8D-AB4E-B3B9-F9856036F6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8309" y="7514420"/>
            <a:ext cx="2160000" cy="17747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5894E4A-A264-AD4D-9402-4EA55FF7617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23" name="CuadroTexto 11">
            <a:extLst>
              <a:ext uri="{FF2B5EF4-FFF2-40B4-BE49-F238E27FC236}">
                <a16:creationId xmlns:a16="http://schemas.microsoft.com/office/drawing/2014/main" id="{549B0131-BCC5-6C42-B5D8-49F0E31A9E14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24" name="CuadroTexto 10">
            <a:extLst>
              <a:ext uri="{FF2B5EF4-FFF2-40B4-BE49-F238E27FC236}">
                <a16:creationId xmlns:a16="http://schemas.microsoft.com/office/drawing/2014/main" id="{38ED0BB3-7D94-5B45-94B5-F3F418E518ED}"/>
              </a:ext>
            </a:extLst>
          </p:cNvPr>
          <p:cNvSpPr txBox="1"/>
          <p:nvPr userDrawn="1"/>
        </p:nvSpPr>
        <p:spPr>
          <a:xfrm>
            <a:off x="9329915" y="10575546"/>
            <a:ext cx="572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i="0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s-ES" sz="6000" b="1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6000" b="1" i="0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6000" b="1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55127" y="3271793"/>
            <a:ext cx="5378199" cy="9862072"/>
          </a:xfrm>
        </p:spPr>
        <p:txBody>
          <a:bodyPr>
            <a:noAutofit/>
          </a:bodyPr>
          <a:lstStyle>
            <a:lvl1pPr marL="672249" indent="-672249">
              <a:buNone/>
              <a:defRPr kumimoji="0" lang="en-US" sz="4706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17922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475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1493228" y="3490041"/>
            <a:ext cx="5722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ORGANIZED BY</a:t>
            </a: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8595B02D-7A76-114E-805D-0F4C7DC580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08119" y="6128918"/>
            <a:ext cx="4320000" cy="925714"/>
          </a:xfrm>
          <a:prstGeom prst="rect">
            <a:avLst/>
          </a:prstGeom>
        </p:spPr>
      </p:pic>
      <p:pic>
        <p:nvPicPr>
          <p:cNvPr id="10" name="Imagen 7">
            <a:extLst>
              <a:ext uri="{FF2B5EF4-FFF2-40B4-BE49-F238E27FC236}">
                <a16:creationId xmlns:a16="http://schemas.microsoft.com/office/drawing/2014/main" id="{03645FDB-2895-7B42-8ACB-80DB6E164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18349" y="5556489"/>
            <a:ext cx="2520000" cy="2070572"/>
          </a:xfrm>
          <a:prstGeom prst="rect">
            <a:avLst/>
          </a:prstGeom>
        </p:spPr>
      </p:pic>
      <p:pic>
        <p:nvPicPr>
          <p:cNvPr id="11" name="Imagen 9">
            <a:extLst>
              <a:ext uri="{FF2B5EF4-FFF2-40B4-BE49-F238E27FC236}">
                <a16:creationId xmlns:a16="http://schemas.microsoft.com/office/drawing/2014/main" id="{69607C32-BBC6-7040-8B6B-0F190D5BB8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754" y="8515819"/>
            <a:ext cx="2880000" cy="180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58A0A5F-BF40-3E4A-99C8-5956E466CF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0806" y="5535775"/>
            <a:ext cx="5760000" cy="2112000"/>
          </a:xfrm>
          <a:prstGeom prst="rect">
            <a:avLst/>
          </a:prstGeom>
        </p:spPr>
      </p:pic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12208120" y="3501765"/>
            <a:ext cx="5722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SPONSORS</a:t>
            </a:r>
          </a:p>
        </p:txBody>
      </p:sp>
      <p:pic>
        <p:nvPicPr>
          <p:cNvPr id="15" name="Imagen 36">
            <a:extLst>
              <a:ext uri="{FF2B5EF4-FFF2-40B4-BE49-F238E27FC236}">
                <a16:creationId xmlns:a16="http://schemas.microsoft.com/office/drawing/2014/main" id="{5DD821C4-DA18-2F4A-9A1D-CC79CE677A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EC9AF18-C85A-474A-880F-A0467F353C1E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7" name="CuadroTexto 8">
            <a:extLst>
              <a:ext uri="{FF2B5EF4-FFF2-40B4-BE49-F238E27FC236}">
                <a16:creationId xmlns:a16="http://schemas.microsoft.com/office/drawing/2014/main" id="{33D3328C-3116-DC46-9498-FC075E6B8775}"/>
              </a:ext>
            </a:extLst>
          </p:cNvPr>
          <p:cNvSpPr txBox="1"/>
          <p:nvPr userDrawn="1"/>
        </p:nvSpPr>
        <p:spPr>
          <a:xfrm>
            <a:off x="12192000" y="4130090"/>
            <a:ext cx="1051277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500"/>
              </a:lnSpc>
            </a:pP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243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6">
            <a:extLst>
              <a:ext uri="{FF2B5EF4-FFF2-40B4-BE49-F238E27FC236}">
                <a16:creationId xmlns:a16="http://schemas.microsoft.com/office/drawing/2014/main" id="{42FF812B-FBE8-F540-9580-9F4FDC7A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19765D7C-4658-A844-B56D-DCC89E5FB51C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pic>
        <p:nvPicPr>
          <p:cNvPr id="16" name="Imagen 13">
            <a:extLst>
              <a:ext uri="{FF2B5EF4-FFF2-40B4-BE49-F238E27FC236}">
                <a16:creationId xmlns:a16="http://schemas.microsoft.com/office/drawing/2014/main" id="{009D0C4E-5CF4-5D4B-A47B-A4A805A2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940" y="10368337"/>
            <a:ext cx="900000" cy="900000"/>
          </a:xfrm>
          <a:prstGeom prst="rect">
            <a:avLst/>
          </a:prstGeom>
          <a:noFill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C8FD6AD-2052-BD48-BAB5-CE3A7A3B86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488940" y="11555017"/>
            <a:ext cx="900000" cy="900000"/>
          </a:xfrm>
          <a:prstGeom prst="rect">
            <a:avLst/>
          </a:prstGeom>
        </p:spPr>
      </p:pic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142768"/>
            <a:ext cx="13540765" cy="1357615"/>
          </a:xfrm>
        </p:spPr>
        <p:txBody>
          <a:bodyPr>
            <a:noAutofit/>
          </a:bodyPr>
          <a:lstStyle>
            <a:lvl1pPr marL="0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3">
            <a:extLst>
              <a:ext uri="{FF2B5EF4-FFF2-40B4-BE49-F238E27FC236}">
                <a16:creationId xmlns:a16="http://schemas.microsoft.com/office/drawing/2014/main" id="{2D6B3B9F-9970-8E4E-9DC7-B12A3BE5A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194" y="227664"/>
            <a:ext cx="15199200" cy="1440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9" name="Imagen 36">
            <a:extLst>
              <a:ext uri="{FF2B5EF4-FFF2-40B4-BE49-F238E27FC236}">
                <a16:creationId xmlns:a16="http://schemas.microsoft.com/office/drawing/2014/main" id="{42FF812B-FBE8-F540-9580-9F4FDC7A3D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19765D7C-4658-A844-B56D-DCC89E5FB51C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C5E373-74CE-0D4F-BB7B-8A603DE16671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9" name="Imagen 36">
            <a:extLst>
              <a:ext uri="{FF2B5EF4-FFF2-40B4-BE49-F238E27FC236}">
                <a16:creationId xmlns:a16="http://schemas.microsoft.com/office/drawing/2014/main" id="{42FF812B-FBE8-F540-9580-9F4FDC7A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19765D7C-4658-A844-B56D-DCC89E5FB51C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pic>
        <p:nvPicPr>
          <p:cNvPr id="13" name="Imagen 27">
            <a:extLst>
              <a:ext uri="{FF2B5EF4-FFF2-40B4-BE49-F238E27FC236}">
                <a16:creationId xmlns:a16="http://schemas.microsoft.com/office/drawing/2014/main" id="{2142E2B3-D8F5-5A48-BC92-A04E9AEE76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729" y="9161958"/>
            <a:ext cx="1587600" cy="3242757"/>
          </a:xfrm>
          <a:prstGeom prst="rect">
            <a:avLst/>
          </a:prstGeom>
        </p:spPr>
      </p:pic>
      <p:pic>
        <p:nvPicPr>
          <p:cNvPr id="14" name="Imagen 29">
            <a:extLst>
              <a:ext uri="{FF2B5EF4-FFF2-40B4-BE49-F238E27FC236}">
                <a16:creationId xmlns:a16="http://schemas.microsoft.com/office/drawing/2014/main" id="{73209693-1BD2-C145-AB51-069B5B3AFF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260" y="8449183"/>
            <a:ext cx="3527419" cy="3600000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8810E8B4-E4AC-784B-A016-E2A576B163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970" y="2964564"/>
            <a:ext cx="9396359" cy="9000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BB188C-CB12-D649-A8B9-3E74964DF61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9" name="Imagen 36">
            <a:extLst>
              <a:ext uri="{FF2B5EF4-FFF2-40B4-BE49-F238E27FC236}">
                <a16:creationId xmlns:a16="http://schemas.microsoft.com/office/drawing/2014/main" id="{42FF812B-FBE8-F540-9580-9F4FDC7A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19765D7C-4658-A844-B56D-DCC89E5FB51C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pic>
        <p:nvPicPr>
          <p:cNvPr id="12" name="Imagen 4">
            <a:extLst>
              <a:ext uri="{FF2B5EF4-FFF2-40B4-BE49-F238E27FC236}">
                <a16:creationId xmlns:a16="http://schemas.microsoft.com/office/drawing/2014/main" id="{6E57D5C8-BFB8-2C4A-B705-D2D101A921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13" y="3270251"/>
            <a:ext cx="10487795" cy="992993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89470C-BE17-5243-A081-9A3BACF651D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9" name="Imagen 36">
            <a:extLst>
              <a:ext uri="{FF2B5EF4-FFF2-40B4-BE49-F238E27FC236}">
                <a16:creationId xmlns:a16="http://schemas.microsoft.com/office/drawing/2014/main" id="{42FF812B-FBE8-F540-9580-9F4FDC7A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19765D7C-4658-A844-B56D-DCC89E5FB51C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89470C-BE17-5243-A081-9A3BACF651D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4585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35E2-14BF-F246-8200-622169DBE8EA}" type="datetimeFigureOut">
              <a:rPr lang="es-ES" smtClean="0"/>
              <a:t>02/06/2018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2" r:id="rId3"/>
    <p:sldLayoutId id="2147483684" r:id="rId4"/>
    <p:sldLayoutId id="2147483682" r:id="rId5"/>
    <p:sldLayoutId id="2147483690" r:id="rId6"/>
    <p:sldLayoutId id="2147483683" r:id="rId7"/>
    <p:sldLayoutId id="2147483695" r:id="rId8"/>
    <p:sldLayoutId id="2147483687" r:id="rId9"/>
    <p:sldLayoutId id="2147483685" r:id="rId10"/>
    <p:sldLayoutId id="2147483688" r:id="rId11"/>
    <p:sldLayoutId id="2147483686" r:id="rId12"/>
    <p:sldLayoutId id="2147483678" r:id="rId13"/>
    <p:sldLayoutId id="2147483679" r:id="rId14"/>
    <p:sldLayoutId id="2147483674" r:id="rId15"/>
    <p:sldLayoutId id="2147483689" r:id="rId16"/>
    <p:sldLayoutId id="2147483693" r:id="rId17"/>
    <p:sldLayoutId id="2147483694" r:id="rId18"/>
    <p:sldLayoutId id="2147483696" r:id="rId19"/>
    <p:sldLayoutId id="2147483697" r:id="rId20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gif"/><Relationship Id="rId5" Type="http://schemas.openxmlformats.org/officeDocument/2006/relationships/hyperlink" Target="https://github.com/praeclarum/Ooui" TargetMode="External"/><Relationship Id="rId4" Type="http://schemas.openxmlformats.org/officeDocument/2006/relationships/hyperlink" Target="http://ooui.mecha.part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Samsung/Tizen.CircularUI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xamarin-forms-goodlooking-UI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Xamarin.Forms Everywhere!</a:t>
            </a:r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Creando aplicaciones para Linux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C23C83-3281-470C-A752-1B861168C4B5}"/>
              </a:ext>
            </a:extLst>
          </p:cNvPr>
          <p:cNvSpPr/>
          <p:nvPr/>
        </p:nvSpPr>
        <p:spPr>
          <a:xfrm>
            <a:off x="11562582" y="12876293"/>
            <a:ext cx="12591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u="sng" dirty="0"/>
              <a:t>https://github.com/jsuarezruiz/xamarin-forms-gtk-movies-sample</a:t>
            </a:r>
          </a:p>
        </p:txBody>
      </p:sp>
    </p:spTree>
    <p:extLst>
      <p:ext uri="{BB962C8B-B14F-4D97-AF65-F5344CB8AC3E}">
        <p14:creationId xmlns:p14="http://schemas.microsoft.com/office/powerpoint/2010/main" val="227609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9" y="5975660"/>
            <a:ext cx="18930276" cy="6378265"/>
          </a:xfrm>
        </p:spPr>
        <p:txBody>
          <a:bodyPr>
            <a:normAutofit/>
          </a:bodyPr>
          <a:lstStyle/>
          <a:p>
            <a:r>
              <a:rPr lang="es-ES" sz="4000" dirty="0"/>
              <a:t>Sin soporte 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/>
              <a:t>Transformaciones de rotación.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/>
              <a:t>Transformación de escala.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/>
              <a:t>Opacidad en ciertos elementos.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98B7-2C16-CD4A-B894-BE02E7989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739" y="4841393"/>
            <a:ext cx="8050468" cy="801641"/>
          </a:xfrm>
        </p:spPr>
        <p:txBody>
          <a:bodyPr>
            <a:normAutofit fontScale="92500"/>
          </a:bodyPr>
          <a:lstStyle/>
          <a:p>
            <a:r>
              <a:rPr lang="es-ES" dirty="0" err="1"/>
              <a:t>Xamarin.Forms.Platform.GTK</a:t>
            </a:r>
            <a:endParaRPr lang="es-ES" dirty="0"/>
          </a:p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667B5E-4348-4158-8FCA-C7E07D1A3F79}"/>
              </a:ext>
            </a:extLst>
          </p:cNvPr>
          <p:cNvSpPr/>
          <p:nvPr/>
        </p:nvSpPr>
        <p:spPr>
          <a:xfrm>
            <a:off x="4140739" y="11116140"/>
            <a:ext cx="171508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00D0FF"/>
                </a:solidFill>
              </a:rPr>
              <a:t>https://github.com/xamarin/Xamarin.Forms/wiki/Platform-Support</a:t>
            </a:r>
          </a:p>
        </p:txBody>
      </p:sp>
    </p:spTree>
    <p:extLst>
      <p:ext uri="{BB962C8B-B14F-4D97-AF65-F5344CB8AC3E}">
        <p14:creationId xmlns:p14="http://schemas.microsoft.com/office/powerpoint/2010/main" val="413915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7D5391-EBF8-475D-B08A-4810BA8C3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1812499"/>
            <a:ext cx="16670215" cy="1188564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BB356A-A0FF-4F40-8198-827A596E0CD9}"/>
              </a:ext>
            </a:extLst>
          </p:cNvPr>
          <p:cNvSpPr txBox="1">
            <a:spLocks/>
          </p:cNvSpPr>
          <p:nvPr/>
        </p:nvSpPr>
        <p:spPr>
          <a:xfrm>
            <a:off x="17865969" y="4266843"/>
            <a:ext cx="5478046" cy="8323742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/>
              <a:t>Aun queda un volumen de usuarios considerable en Windows 7 o inferior.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514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9" y="5975660"/>
            <a:ext cx="8165576" cy="6378265"/>
          </a:xfrm>
        </p:spPr>
        <p:txBody>
          <a:bodyPr/>
          <a:lstStyle/>
          <a:p>
            <a:r>
              <a:rPr lang="es-ES" sz="4000" dirty="0"/>
              <a:t>En estado Preview, aún en desarrollo.</a:t>
            </a:r>
          </a:p>
          <a:p>
            <a:r>
              <a:rPr lang="es-ES" sz="4000" dirty="0"/>
              <a:t>Hasta ahora, teníamos la opción de UWP para crear aplicaciones Windows. Con Xamarin.Forms 3.0 nos llega WPF.</a:t>
            </a:r>
            <a:endParaRPr lang="es-ES" dirty="0"/>
          </a:p>
          <a:p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98B7-2C16-CD4A-B894-BE02E7989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739" y="4841393"/>
            <a:ext cx="8050468" cy="801641"/>
          </a:xfrm>
        </p:spPr>
        <p:txBody>
          <a:bodyPr>
            <a:normAutofit fontScale="92500"/>
          </a:bodyPr>
          <a:lstStyle/>
          <a:p>
            <a:r>
              <a:rPr lang="es-ES" dirty="0" err="1"/>
              <a:t>Xamarin.Forms.Platform.WPF</a:t>
            </a:r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4889B-AD8A-494D-B9A4-765628CC5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315" y="4813561"/>
            <a:ext cx="11545051" cy="60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3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Creando aplicaciones WPF utilizando Xamarin.Forms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6FE5B9F-6839-4C4D-8A40-108E0BDDBCEC}"/>
              </a:ext>
            </a:extLst>
          </p:cNvPr>
          <p:cNvSpPr/>
          <p:nvPr/>
        </p:nvSpPr>
        <p:spPr>
          <a:xfrm>
            <a:off x="11562582" y="12876293"/>
            <a:ext cx="12591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u="sng" dirty="0"/>
              <a:t>https://github.com/jsuarezruiz/xamarin-forms-gtk-movies-sample</a:t>
            </a:r>
          </a:p>
        </p:txBody>
      </p:sp>
    </p:spTree>
    <p:extLst>
      <p:ext uri="{BB962C8B-B14F-4D97-AF65-F5344CB8AC3E}">
        <p14:creationId xmlns:p14="http://schemas.microsoft.com/office/powerpoint/2010/main" val="70862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9" y="5975660"/>
            <a:ext cx="18930276" cy="6378265"/>
          </a:xfrm>
        </p:spPr>
        <p:txBody>
          <a:bodyPr>
            <a:normAutofit/>
          </a:bodyPr>
          <a:lstStyle/>
          <a:p>
            <a:r>
              <a:rPr lang="es-ES" sz="4000" dirty="0"/>
              <a:t>Sin soporte 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/>
              <a:t>Grupos en listados.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/>
              <a:t>Accesibilidad.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/>
              <a:t>Transformaciones de rotación.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/>
              <a:t>Etc.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98B7-2C16-CD4A-B894-BE02E7989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739" y="4841393"/>
            <a:ext cx="8050468" cy="801641"/>
          </a:xfrm>
        </p:spPr>
        <p:txBody>
          <a:bodyPr>
            <a:normAutofit fontScale="92500"/>
          </a:bodyPr>
          <a:lstStyle/>
          <a:p>
            <a:r>
              <a:rPr lang="es-ES" dirty="0" err="1"/>
              <a:t>Xamarin.Forms.Platform.WPF</a:t>
            </a:r>
            <a:endParaRPr lang="es-ES" dirty="0"/>
          </a:p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667B5E-4348-4158-8FCA-C7E07D1A3F79}"/>
              </a:ext>
            </a:extLst>
          </p:cNvPr>
          <p:cNvSpPr/>
          <p:nvPr/>
        </p:nvSpPr>
        <p:spPr>
          <a:xfrm>
            <a:off x="4140739" y="11116140"/>
            <a:ext cx="171508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00D0FF"/>
                </a:solidFill>
              </a:rPr>
              <a:t>https://github.com/xamarin/Xamarin.Forms/wiki/Platform-Support</a:t>
            </a:r>
          </a:p>
        </p:txBody>
      </p:sp>
    </p:spTree>
    <p:extLst>
      <p:ext uri="{BB962C8B-B14F-4D97-AF65-F5344CB8AC3E}">
        <p14:creationId xmlns:p14="http://schemas.microsoft.com/office/powerpoint/2010/main" val="427229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Xamarin.Forms en la web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529469-6F75-4B96-BDD9-AECED309EFEA}"/>
              </a:ext>
            </a:extLst>
          </p:cNvPr>
          <p:cNvSpPr txBox="1">
            <a:spLocks/>
          </p:cNvSpPr>
          <p:nvPr/>
        </p:nvSpPr>
        <p:spPr>
          <a:xfrm>
            <a:off x="5499474" y="4773144"/>
            <a:ext cx="14742201" cy="1446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1828686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343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686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29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371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14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057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00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743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/>
              <a:t>En</a:t>
            </a:r>
            <a:r>
              <a:rPr lang="en-US" sz="4000" b="1" dirty="0"/>
              <a:t> ASP.NET Core</a:t>
            </a:r>
          </a:p>
          <a:p>
            <a:r>
              <a:rPr lang="en-US" sz="4000" dirty="0"/>
              <a:t>El Código </a:t>
            </a:r>
            <a:r>
              <a:rPr lang="en-US" sz="4000" dirty="0" err="1"/>
              <a:t>cliente</a:t>
            </a:r>
            <a:r>
              <a:rPr lang="en-US" sz="4000" dirty="0"/>
              <a:t> </a:t>
            </a:r>
            <a:r>
              <a:rPr lang="en-US" sz="4000" dirty="0" err="1"/>
              <a:t>corre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un </a:t>
            </a:r>
            <a:r>
              <a:rPr lang="en-US" sz="4000" dirty="0" err="1"/>
              <a:t>servidor</a:t>
            </a:r>
            <a:r>
              <a:rPr lang="en-US" sz="4000" dirty="0"/>
              <a:t> ASP.NET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6EC462D-D192-4A7B-8671-971443BE17C8}"/>
              </a:ext>
            </a:extLst>
          </p:cNvPr>
          <p:cNvSpPr txBox="1">
            <a:spLocks/>
          </p:cNvSpPr>
          <p:nvPr/>
        </p:nvSpPr>
        <p:spPr>
          <a:xfrm>
            <a:off x="5499474" y="6575860"/>
            <a:ext cx="14742200" cy="1015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1828686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343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686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29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371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14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057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00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743" algn="l" defTabSz="1828686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 err="1"/>
              <a:t>En</a:t>
            </a:r>
            <a:r>
              <a:rPr lang="en-US" sz="4000" b="1" dirty="0"/>
              <a:t> </a:t>
            </a:r>
            <a:r>
              <a:rPr lang="en-US" sz="4000" b="1" dirty="0" err="1"/>
              <a:t>WebAssembly</a:t>
            </a:r>
            <a:endParaRPr lang="en-US" sz="4000" dirty="0"/>
          </a:p>
          <a:p>
            <a:pPr algn="l"/>
            <a:r>
              <a:rPr lang="en-US" sz="4000" dirty="0"/>
              <a:t>El Código </a:t>
            </a:r>
            <a:r>
              <a:rPr lang="en-US" sz="4000" dirty="0" err="1"/>
              <a:t>cliente</a:t>
            </a:r>
            <a:r>
              <a:rPr lang="en-US" sz="4000" dirty="0"/>
              <a:t> </a:t>
            </a:r>
            <a:r>
              <a:rPr lang="en-US" sz="4000" dirty="0" err="1"/>
              <a:t>corre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el </a:t>
            </a:r>
            <a:r>
              <a:rPr lang="en-US" sz="4000" dirty="0" err="1"/>
              <a:t>navegador</a:t>
            </a:r>
            <a:endParaRPr lang="en-US" sz="400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239A3B6B-5BE7-412D-99B5-182485A8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56" y="5028599"/>
            <a:ext cx="952500" cy="95250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B6CB9E69-B22D-4645-AA90-BB8832EF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49" y="6575860"/>
            <a:ext cx="954814" cy="95481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382853C-4685-46C2-AC41-7E9A7B67AD46}"/>
              </a:ext>
            </a:extLst>
          </p:cNvPr>
          <p:cNvSpPr txBox="1"/>
          <p:nvPr/>
        </p:nvSpPr>
        <p:spPr>
          <a:xfrm>
            <a:off x="4279549" y="8984490"/>
            <a:ext cx="954427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Demos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en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http://ooui.mecha.parts/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EC14678-B251-4A9F-8ACB-00809AAF2DC3}"/>
              </a:ext>
            </a:extLst>
          </p:cNvPr>
          <p:cNvSpPr/>
          <p:nvPr/>
        </p:nvSpPr>
        <p:spPr>
          <a:xfrm>
            <a:off x="4140738" y="3899987"/>
            <a:ext cx="8795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https://github.com/praeclarum/Ooui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CA99D8-F550-4C9F-AF1E-5C96DB701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564" y="3200498"/>
            <a:ext cx="7029450" cy="87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Xamarin.Forms en el navegador!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078310-F331-4A06-BA54-DC5A2169321A}"/>
              </a:ext>
            </a:extLst>
          </p:cNvPr>
          <p:cNvSpPr/>
          <p:nvPr/>
        </p:nvSpPr>
        <p:spPr>
          <a:xfrm>
            <a:off x="11166232" y="12876293"/>
            <a:ext cx="12987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u="sng" dirty="0"/>
              <a:t>https://github.com/jsuarezruiz/xamarin-forms-ooui-movies-sample</a:t>
            </a:r>
          </a:p>
        </p:txBody>
      </p:sp>
    </p:spTree>
    <p:extLst>
      <p:ext uri="{BB962C8B-B14F-4D97-AF65-F5344CB8AC3E}">
        <p14:creationId xmlns:p14="http://schemas.microsoft.com/office/powerpoint/2010/main" val="214863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9" y="5975660"/>
            <a:ext cx="18930276" cy="6378265"/>
          </a:xfrm>
        </p:spPr>
        <p:txBody>
          <a:bodyPr>
            <a:normAutofit/>
          </a:bodyPr>
          <a:lstStyle/>
          <a:p>
            <a:r>
              <a:rPr lang="es-ES" sz="4000" dirty="0"/>
              <a:t>A pesar de progresar a un gran ritmo contando con un gran soporte de comunidad, aún queda: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 err="1"/>
              <a:t>MasterDetailPage</a:t>
            </a:r>
            <a:r>
              <a:rPr lang="es-ES" sz="4000" dirty="0"/>
              <a:t>, </a:t>
            </a:r>
            <a:r>
              <a:rPr lang="es-ES" sz="4000" dirty="0" err="1"/>
              <a:t>CarouselPage</a:t>
            </a:r>
            <a:r>
              <a:rPr lang="es-ES" sz="4000" dirty="0"/>
              <a:t>, </a:t>
            </a:r>
            <a:r>
              <a:rPr lang="es-ES" sz="4000" dirty="0" err="1"/>
              <a:t>TabbedPage</a:t>
            </a:r>
            <a:endParaRPr lang="es-E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/>
              <a:t>Controles con soporte básico: listados, mapa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/>
              <a:t>Diferentes opciones de navegación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dirty="0" err="1"/>
              <a:t>Etc</a:t>
            </a:r>
            <a:endParaRPr lang="es-E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98B7-2C16-CD4A-B894-BE02E7989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739" y="4841393"/>
            <a:ext cx="8050468" cy="801641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Ooui</a:t>
            </a:r>
            <a:r>
              <a:rPr lang="es-ES" dirty="0"/>
              <a:t> Forms</a:t>
            </a:r>
          </a:p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667B5E-4348-4158-8FCA-C7E07D1A3F79}"/>
              </a:ext>
            </a:extLst>
          </p:cNvPr>
          <p:cNvSpPr/>
          <p:nvPr/>
        </p:nvSpPr>
        <p:spPr>
          <a:xfrm>
            <a:off x="4140739" y="11116140"/>
            <a:ext cx="171508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00D0FF"/>
                </a:solidFill>
              </a:rPr>
              <a:t>https://github.com/praeclarum/Ooui/blob/master/Documentation/OouiFormsStatus.md</a:t>
            </a:r>
          </a:p>
        </p:txBody>
      </p:sp>
    </p:spTree>
    <p:extLst>
      <p:ext uri="{BB962C8B-B14F-4D97-AF65-F5344CB8AC3E}">
        <p14:creationId xmlns:p14="http://schemas.microsoft.com/office/powerpoint/2010/main" val="3930130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Windows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9" y="5975660"/>
            <a:ext cx="18930276" cy="63782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5400" dirty="0"/>
              <a:t>Soporte a versiones anteriores de Windows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5400" dirty="0"/>
              <a:t>La idea es cubrir todas las opciones de Xamarin.Forms, paquetes adiciones (</a:t>
            </a:r>
            <a:r>
              <a:rPr lang="es-ES" sz="5400" dirty="0" err="1"/>
              <a:t>Ej</a:t>
            </a:r>
            <a:r>
              <a:rPr lang="es-ES" sz="5400" dirty="0"/>
              <a:t>: </a:t>
            </a:r>
            <a:r>
              <a:rPr lang="es-ES" sz="5400" dirty="0" err="1"/>
              <a:t>CarouselView</a:t>
            </a:r>
            <a:r>
              <a:rPr lang="es-ES" sz="5400" dirty="0"/>
              <a:t>) y </a:t>
            </a:r>
            <a:r>
              <a:rPr lang="es-ES" sz="5400" dirty="0" err="1"/>
              <a:t>SkiaSharp</a:t>
            </a:r>
            <a:r>
              <a:rPr lang="es-ES" sz="5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5400" dirty="0"/>
              <a:t>En desarrollo, estado prematuro. Faltan: </a:t>
            </a:r>
            <a:r>
              <a:rPr lang="es-ES" sz="5400" dirty="0" err="1"/>
              <a:t>MasterDetailPage</a:t>
            </a:r>
            <a:r>
              <a:rPr lang="es-ES" sz="5400" dirty="0"/>
              <a:t>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98B7-2C16-CD4A-B894-BE02E7989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739" y="4841393"/>
            <a:ext cx="14850646" cy="80164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Cerrando el círculo con plataformas Windows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222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Ahora, Windows Forms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6947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Xamarin.Forms Backends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98B7-2C16-CD4A-B894-BE02E7989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739" y="4841393"/>
            <a:ext cx="8050468" cy="80164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El estado</a:t>
            </a:r>
          </a:p>
          <a:p>
            <a:endParaRPr lang="es-ES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D948B28F-1C10-4544-8020-E1B330CEA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857026"/>
              </p:ext>
            </p:extLst>
          </p:nvPr>
        </p:nvGraphicFramePr>
        <p:xfrm>
          <a:off x="4158324" y="5686198"/>
          <a:ext cx="16254942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8314">
                  <a:extLst>
                    <a:ext uri="{9D8B030D-6E8A-4147-A177-3AD203B41FA5}">
                      <a16:colId xmlns:a16="http://schemas.microsoft.com/office/drawing/2014/main" val="1516574006"/>
                    </a:ext>
                  </a:extLst>
                </a:gridCol>
                <a:gridCol w="5418314">
                  <a:extLst>
                    <a:ext uri="{9D8B030D-6E8A-4147-A177-3AD203B41FA5}">
                      <a16:colId xmlns:a16="http://schemas.microsoft.com/office/drawing/2014/main" val="2167651281"/>
                    </a:ext>
                  </a:extLst>
                </a:gridCol>
                <a:gridCol w="5418314">
                  <a:extLst>
                    <a:ext uri="{9D8B030D-6E8A-4147-A177-3AD203B41FA5}">
                      <a16:colId xmlns:a16="http://schemas.microsoft.com/office/drawing/2014/main" val="3820429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Plataforma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Soporte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00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5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UWP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15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macOS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55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GTK#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Comunidad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3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WPF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Comunidad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82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Web / </a:t>
                      </a:r>
                      <a:r>
                        <a:rPr lang="es-ES" dirty="0" err="1"/>
                        <a:t>WebAssembly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En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Comunidad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1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Windows 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En desarrollo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Comunidad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605705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E861D167-25F5-4867-A689-8B6D12F2D35D}"/>
              </a:ext>
            </a:extLst>
          </p:cNvPr>
          <p:cNvSpPr/>
          <p:nvPr/>
        </p:nvSpPr>
        <p:spPr>
          <a:xfrm>
            <a:off x="4140738" y="12042555"/>
            <a:ext cx="16254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https://github.com/xamarin/Xamarin.Forms/wiki/Platform-Support</a:t>
            </a:r>
          </a:p>
        </p:txBody>
      </p:sp>
    </p:spTree>
    <p:extLst>
      <p:ext uri="{BB962C8B-B14F-4D97-AF65-F5344CB8AC3E}">
        <p14:creationId xmlns:p14="http://schemas.microsoft.com/office/powerpoint/2010/main" val="66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Nuevos dispositivos</a:t>
            </a:r>
          </a:p>
        </p:txBody>
      </p:sp>
    </p:spTree>
    <p:extLst>
      <p:ext uri="{BB962C8B-B14F-4D97-AF65-F5344CB8AC3E}">
        <p14:creationId xmlns:p14="http://schemas.microsoft.com/office/powerpoint/2010/main" val="137000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Tizen </a:t>
            </a:r>
            <a:r>
              <a:rPr lang="es-ES" dirty="0" err="1"/>
              <a:t>CircularUI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Tizen </a:t>
            </a:r>
            <a:r>
              <a:rPr lang="es-ES" sz="4400" dirty="0" err="1"/>
              <a:t>CircularUI</a:t>
            </a:r>
            <a:r>
              <a:rPr lang="es-ES" sz="4400" dirty="0"/>
              <a:t> es un proyecto Open </a:t>
            </a:r>
            <a:r>
              <a:rPr lang="es-ES" sz="4400" dirty="0" err="1"/>
              <a:t>Source</a:t>
            </a:r>
            <a:r>
              <a:rPr lang="es-ES" sz="4400" dirty="0"/>
              <a:t> </a:t>
            </a:r>
            <a:r>
              <a:rPr lang="es-ES" sz="4400" dirty="0" err="1"/>
              <a:t>dstinado</a:t>
            </a:r>
            <a:r>
              <a:rPr lang="es-ES" sz="4400" dirty="0"/>
              <a:t> a crear aplicaciones Tizen para Wearables utilizando Xamarin Forms de forma fácil y eficiente.</a:t>
            </a:r>
          </a:p>
          <a:p>
            <a:r>
              <a:rPr lang="es-ES" sz="4400" dirty="0"/>
              <a:t>El proyecto incluye una gran variedad de controles y extensiones para facilitar la creación de Apps para Wearables.</a:t>
            </a:r>
          </a:p>
          <a:p>
            <a:r>
              <a:rPr lang="es-ES" sz="4400" dirty="0"/>
              <a:t>Más información: </a:t>
            </a:r>
            <a:r>
              <a:rPr lang="es-ES" sz="4400" dirty="0">
                <a:hlinkClick r:id="rId2"/>
              </a:rPr>
              <a:t>https://github.com/Samsung/Tizen.CircularUI</a:t>
            </a:r>
            <a:endParaRPr lang="es-ES" sz="4400" dirty="0"/>
          </a:p>
          <a:p>
            <a:endParaRPr lang="es-ES" sz="4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B4669C4-45D4-4298-87C1-59A90E5A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733" y="4525995"/>
            <a:ext cx="9082907" cy="623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0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Creando aplicaciones para Wearables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4138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0ECE1-A13A-9544-B0D7-C04BAAD6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Xamarin IoT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1EE17-F032-954F-8BC6-CE4B15DBB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4400" dirty="0" err="1"/>
              <a:t>Xamarin.IoT</a:t>
            </a:r>
            <a:r>
              <a:rPr lang="es-ES" sz="4400" dirty="0"/>
              <a:t> permite desarrollar y compartir código C# en dispositivos IoT como Raspberry Pi. Funciona con cualquier dispositivo IoT que ejecute Linux (distribuciones más populares) y se integra sin problemas con Azure IoT Suite.</a:t>
            </a:r>
            <a:br>
              <a:rPr lang="es-ES" sz="4400" dirty="0"/>
            </a:br>
            <a:br>
              <a:rPr lang="es-ES" sz="4400" dirty="0"/>
            </a:br>
            <a:r>
              <a:rPr lang="es-ES" sz="4400" dirty="0"/>
              <a:t>Se puede usar MQTT y AMPQ con proyectos </a:t>
            </a:r>
            <a:r>
              <a:rPr lang="es-ES" sz="4400" dirty="0" err="1"/>
              <a:t>Xamarin.IoT</a:t>
            </a:r>
            <a:r>
              <a:rPr lang="es-ES" sz="4400" dirty="0"/>
              <a:t> simplemente agregando una referencia a los paquetes correspondientes.</a:t>
            </a:r>
          </a:p>
          <a:p>
            <a:r>
              <a:rPr lang="es-ES" sz="4400" dirty="0"/>
              <a:t>Contamos con plantillas de proyectos, depuración y las herramientas necesarias para trabajar con IoT desde Visual Studio.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9E45A-B7A5-4E4D-A1D9-717A32EEF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Desarrollo para Internet de las cosas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6D7AE1-E7E3-4685-9FB4-62C46DDDA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261" y="1811216"/>
            <a:ext cx="6154861" cy="40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5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0ECE1-A13A-9544-B0D7-C04BAAD6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Xamarin IoT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1EE17-F032-954F-8BC6-CE4B15DB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976000"/>
            <a:ext cx="8050468" cy="6654876"/>
          </a:xfrm>
        </p:spPr>
        <p:txBody>
          <a:bodyPr>
            <a:normAutofit/>
          </a:bodyPr>
          <a:lstStyle/>
          <a:p>
            <a:r>
              <a:rPr lang="es-ES" sz="4400" dirty="0" err="1"/>
              <a:t>Xamarin.IoT</a:t>
            </a:r>
            <a:r>
              <a:rPr lang="es-ES" sz="4400" dirty="0"/>
              <a:t> permite desarrollar aplicaciones con interfaz gráfica utilizando Xamarin.Forms con el </a:t>
            </a:r>
            <a:r>
              <a:rPr lang="es-ES" sz="4400" dirty="0" err="1"/>
              <a:t>backend</a:t>
            </a:r>
            <a:r>
              <a:rPr lang="es-ES" sz="4400" dirty="0"/>
              <a:t> GTK#.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9E45A-B7A5-4E4D-A1D9-717A32EEF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738" y="4841393"/>
            <a:ext cx="8660862" cy="801641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Desarrollo para Internet de las cosas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88F5F6-0BB0-46AB-B02F-58A1515C9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108" y="4735885"/>
            <a:ext cx="9774014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0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 err="1"/>
              <a:t>Xamarin.IoT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70FA1E9-5E74-4F93-AF72-A5075A9CDEB6}"/>
              </a:ext>
            </a:extLst>
          </p:cNvPr>
          <p:cNvSpPr/>
          <p:nvPr/>
        </p:nvSpPr>
        <p:spPr>
          <a:xfrm>
            <a:off x="11166232" y="12876293"/>
            <a:ext cx="12987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u="sng" dirty="0"/>
              <a:t>https://github.com/jsuarezruiz/xamarin-forms-gtk-iot-samples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1C26B2-6776-4057-95FB-A18147727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661" y="2937955"/>
            <a:ext cx="7602011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Nuevas posibilidades</a:t>
            </a:r>
          </a:p>
        </p:txBody>
      </p:sp>
    </p:spTree>
    <p:extLst>
      <p:ext uri="{BB962C8B-B14F-4D97-AF65-F5344CB8AC3E}">
        <p14:creationId xmlns:p14="http://schemas.microsoft.com/office/powerpoint/2010/main" val="3166445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visualmente atractivas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7"/>
            <a:ext cx="7377185" cy="8281701"/>
          </a:xfrm>
        </p:spPr>
        <p:txBody>
          <a:bodyPr>
            <a:normAutofit fontScale="77500" lnSpcReduction="2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err="1"/>
              <a:t>SkiaSharp</a:t>
            </a:r>
            <a:r>
              <a:rPr lang="es-ES" sz="48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err="1"/>
              <a:t>Lottie</a:t>
            </a:r>
            <a:r>
              <a:rPr lang="es-ES" sz="48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err="1"/>
              <a:t>FlexLayout</a:t>
            </a:r>
            <a:r>
              <a:rPr lang="es-ES" sz="48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err="1"/>
              <a:t>VisualStateManager</a:t>
            </a:r>
            <a:r>
              <a:rPr lang="es-ES" sz="48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/>
              <a:t>Integración de “</a:t>
            </a:r>
            <a:r>
              <a:rPr lang="es-ES" sz="4800" dirty="0" err="1"/>
              <a:t>plugins</a:t>
            </a:r>
            <a:r>
              <a:rPr lang="es-ES" sz="4800" dirty="0"/>
              <a:t>” en el Core: </a:t>
            </a:r>
            <a:r>
              <a:rPr lang="es-ES" sz="4800" dirty="0" err="1"/>
              <a:t>BottomTabBar</a:t>
            </a:r>
            <a:r>
              <a:rPr lang="es-ES" sz="4800" dirty="0"/>
              <a:t>, nuevo </a:t>
            </a:r>
            <a:r>
              <a:rPr lang="es-ES" sz="4800" dirty="0" err="1"/>
              <a:t>CarouselView</a:t>
            </a:r>
            <a:r>
              <a:rPr lang="es-ES" sz="4800" dirty="0"/>
              <a:t>, etc.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err="1"/>
              <a:t>Urho</a:t>
            </a:r>
            <a:r>
              <a:rPr lang="es-ES" sz="4800" dirty="0"/>
              <a:t>, WaveEngine</a:t>
            </a:r>
          </a:p>
          <a:p>
            <a:endParaRPr lang="es-ES" sz="4800" dirty="0"/>
          </a:p>
          <a:p>
            <a:endParaRPr lang="es-ES" sz="4800" dirty="0"/>
          </a:p>
          <a:p>
            <a:endParaRPr lang="es-ES" sz="4800" dirty="0"/>
          </a:p>
          <a:p>
            <a:endParaRPr lang="es-ES" sz="4800" dirty="0"/>
          </a:p>
          <a:p>
            <a:r>
              <a:rPr lang="es-ES" sz="4800" dirty="0"/>
              <a:t>Más información: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EE0855-6604-4CC6-BAF9-1A921C816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928" y="4097912"/>
            <a:ext cx="11126944" cy="678743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C09B6E9-7555-41F1-876A-CD212411F72A}"/>
              </a:ext>
            </a:extLst>
          </p:cNvPr>
          <p:cNvSpPr/>
          <p:nvPr/>
        </p:nvSpPr>
        <p:spPr>
          <a:xfrm>
            <a:off x="7829330" y="12151912"/>
            <a:ext cx="11850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https://github.com/jsuarezruiz/xamarin-forms-goodlooking-UI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37B46670-5E24-0941-AD91-1F2F74E23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jsuarezruiz</a:t>
            </a:r>
            <a:endParaRPr lang="es-ES" dirty="0"/>
          </a:p>
        </p:txBody>
      </p:sp>
      <p:sp>
        <p:nvSpPr>
          <p:cNvPr id="25" name="Marcador de posición de texto 24">
            <a:extLst>
              <a:ext uri="{FF2B5EF4-FFF2-40B4-BE49-F238E27FC236}">
                <a16:creationId xmlns:a16="http://schemas.microsoft.com/office/drawing/2014/main" id="{E1B2570C-CC36-724F-833A-A7D8A10081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jsuarez@plainconcepts.com</a:t>
            </a:r>
          </a:p>
        </p:txBody>
      </p:sp>
      <p:sp>
        <p:nvSpPr>
          <p:cNvPr id="26" name="Marcador de posición de texto 25">
            <a:extLst>
              <a:ext uri="{FF2B5EF4-FFF2-40B4-BE49-F238E27FC236}">
                <a16:creationId xmlns:a16="http://schemas.microsoft.com/office/drawing/2014/main" id="{F82CA5A3-F503-1142-8A89-595124347F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Visual Studio and Development Technologies and Windows Development MVP</a:t>
            </a:r>
            <a:endParaRPr lang="es-ES" dirty="0"/>
          </a:p>
        </p:txBody>
      </p:sp>
      <p:sp>
        <p:nvSpPr>
          <p:cNvPr id="27" name="Marcador de posición de texto 26">
            <a:extLst>
              <a:ext uri="{FF2B5EF4-FFF2-40B4-BE49-F238E27FC236}">
                <a16:creationId xmlns:a16="http://schemas.microsoft.com/office/drawing/2014/main" id="{86E42BFA-1F29-4942-8E58-6F7E05089E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Javier Suárez Ruiz</a:t>
            </a:r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919B9F1E-7DA4-EE4C-92AE-F101C1BFFE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Xamarin Team Lead Plain Concepts</a:t>
            </a: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C5D45E21-B7DB-4D38-A68E-FEC2C9A43F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12520"/>
          <a:stretch>
            <a:fillRect/>
          </a:stretch>
        </p:blipFill>
        <p:spPr>
          <a:xfrm>
            <a:off x="1693222" y="3290217"/>
            <a:ext cx="5890254" cy="5887675"/>
          </a:xfrm>
        </p:spPr>
      </p:pic>
    </p:spTree>
    <p:extLst>
      <p:ext uri="{BB962C8B-B14F-4D97-AF65-F5344CB8AC3E}">
        <p14:creationId xmlns:p14="http://schemas.microsoft.com/office/powerpoint/2010/main" val="2724719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730251"/>
            <a:ext cx="19734322" cy="2651126"/>
          </a:xfrm>
        </p:spPr>
        <p:txBody>
          <a:bodyPr/>
          <a:lstStyle/>
          <a:p>
            <a:r>
              <a:rPr lang="en-US" b="1" dirty="0" err="1"/>
              <a:t>SkiaSharp</a:t>
            </a:r>
            <a:endParaRPr lang="en-US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B5F715-CFF0-482F-9117-C79A89CC8C06}"/>
              </a:ext>
            </a:extLst>
          </p:cNvPr>
          <p:cNvSpPr txBox="1">
            <a:spLocks/>
          </p:cNvSpPr>
          <p:nvPr/>
        </p:nvSpPr>
        <p:spPr>
          <a:xfrm>
            <a:off x="2971800" y="2954214"/>
            <a:ext cx="7619116" cy="10720963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/>
              <a:t>Skia</a:t>
            </a:r>
            <a:endParaRPr lang="en-US" sz="4000" dirty="0"/>
          </a:p>
          <a:p>
            <a:pPr lvl="1"/>
            <a:r>
              <a:rPr lang="en-US" sz="3200" dirty="0"/>
              <a:t>Engine de </a:t>
            </a:r>
            <a:r>
              <a:rPr lang="en-US" sz="3200" dirty="0" err="1"/>
              <a:t>gráficos</a:t>
            </a:r>
            <a:r>
              <a:rPr lang="en-US" sz="3200" dirty="0"/>
              <a:t> 2D</a:t>
            </a:r>
          </a:p>
          <a:p>
            <a:pPr lvl="1"/>
            <a:r>
              <a:rPr lang="en-US" sz="3200" dirty="0" err="1"/>
              <a:t>Usado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 Google Chrome y Android.</a:t>
            </a:r>
          </a:p>
          <a:p>
            <a:pPr lvl="1"/>
            <a:r>
              <a:rPr lang="en-US" sz="3200" dirty="0"/>
              <a:t>Cross platform: Android, iOS, Mac, Windows, UWP, </a:t>
            </a:r>
            <a:r>
              <a:rPr lang="en-US" sz="3200" dirty="0" err="1"/>
              <a:t>tvOS</a:t>
            </a:r>
            <a:r>
              <a:rPr lang="en-US" sz="3200" dirty="0"/>
              <a:t>.</a:t>
            </a:r>
          </a:p>
          <a:p>
            <a:pPr lvl="1"/>
            <a:endParaRPr lang="en-US" sz="3200" dirty="0"/>
          </a:p>
          <a:p>
            <a:r>
              <a:rPr lang="en-US" sz="4000" dirty="0" err="1"/>
              <a:t>Potente</a:t>
            </a:r>
            <a:endParaRPr lang="en-US" sz="4000" dirty="0"/>
          </a:p>
          <a:p>
            <a:pPr lvl="1"/>
            <a:r>
              <a:rPr lang="en-US" sz="3200" dirty="0" err="1"/>
              <a:t>Gestión</a:t>
            </a:r>
            <a:r>
              <a:rPr lang="en-US" sz="3200" dirty="0"/>
              <a:t> de </a:t>
            </a:r>
            <a:r>
              <a:rPr lang="en-US" sz="3200" dirty="0" err="1"/>
              <a:t>imágenes</a:t>
            </a:r>
            <a:endParaRPr lang="en-US" sz="3200" dirty="0"/>
          </a:p>
          <a:p>
            <a:pPr lvl="1"/>
            <a:r>
              <a:rPr lang="en-US" sz="3200" dirty="0"/>
              <a:t>Immediate composited rendering mode</a:t>
            </a:r>
          </a:p>
          <a:p>
            <a:pPr lvl="1"/>
            <a:r>
              <a:rPr lang="en-US" sz="3200" dirty="0" err="1"/>
              <a:t>Aceleración</a:t>
            </a:r>
            <a:r>
              <a:rPr lang="en-US" sz="3200" dirty="0"/>
              <a:t> con GPU  (</a:t>
            </a:r>
            <a:r>
              <a:rPr lang="en-US" sz="3200" dirty="0" err="1"/>
              <a:t>cuando</a:t>
            </a:r>
            <a:r>
              <a:rPr lang="en-US" sz="3200" dirty="0"/>
              <a:t> se </a:t>
            </a:r>
            <a:r>
              <a:rPr lang="en-US" sz="3200" dirty="0" err="1"/>
              <a:t>puede</a:t>
            </a:r>
            <a:r>
              <a:rPr lang="en-US" sz="3200" dirty="0"/>
              <a:t>)</a:t>
            </a:r>
          </a:p>
          <a:p>
            <a:pPr lvl="1"/>
            <a:r>
              <a:rPr lang="en-US" sz="3200" dirty="0" err="1"/>
              <a:t>Efectos</a:t>
            </a:r>
            <a:r>
              <a:rPr lang="en-US" sz="3200" dirty="0"/>
              <a:t> y shaders </a:t>
            </a:r>
            <a:r>
              <a:rPr lang="en-US" sz="3200" dirty="0" err="1"/>
              <a:t>personalizados</a:t>
            </a:r>
            <a:endParaRPr lang="en-US" sz="3200" dirty="0"/>
          </a:p>
          <a:p>
            <a:pPr lvl="1"/>
            <a:endParaRPr lang="en-US" sz="3200" dirty="0"/>
          </a:p>
          <a:p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desarrollo</a:t>
            </a:r>
            <a:endParaRPr lang="en-US" sz="4000" dirty="0"/>
          </a:p>
          <a:p>
            <a:pPr lvl="1"/>
            <a:r>
              <a:rPr lang="en-US" sz="3200" dirty="0"/>
              <a:t>Tanto </a:t>
            </a:r>
            <a:r>
              <a:rPr lang="en-US" sz="3200" dirty="0" err="1"/>
              <a:t>Skia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los bindings de </a:t>
            </a:r>
            <a:r>
              <a:rPr lang="en-US" sz="3200" dirty="0" err="1"/>
              <a:t>SkiaSharp</a:t>
            </a:r>
            <a:r>
              <a:rPr lang="en-US" sz="3200" dirty="0"/>
              <a:t> </a:t>
            </a:r>
            <a:r>
              <a:rPr lang="en-US" sz="3200" dirty="0" err="1"/>
              <a:t>estan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Desarrollo continuo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6E244197-5F1C-4018-8246-0CE66F871BF3}"/>
              </a:ext>
            </a:extLst>
          </p:cNvPr>
          <p:cNvSpPr/>
          <p:nvPr/>
        </p:nvSpPr>
        <p:spPr>
          <a:xfrm>
            <a:off x="20637951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080C2C4-0503-4C3C-9C6A-940B3B7138E3}"/>
              </a:ext>
            </a:extLst>
          </p:cNvPr>
          <p:cNvSpPr/>
          <p:nvPr/>
        </p:nvSpPr>
        <p:spPr>
          <a:xfrm>
            <a:off x="17401041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C54C4F5-BB75-448E-B6DA-C328777A540F}"/>
              </a:ext>
            </a:extLst>
          </p:cNvPr>
          <p:cNvSpPr/>
          <p:nvPr/>
        </p:nvSpPr>
        <p:spPr>
          <a:xfrm>
            <a:off x="14165442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ADA78B3-FC20-4CAD-B17B-ABB49215077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5" t="2610" r="10149" b="74994"/>
          <a:stretch/>
        </p:blipFill>
        <p:spPr>
          <a:xfrm>
            <a:off x="14573613" y="3082283"/>
            <a:ext cx="2118077" cy="2118077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413D067A-5D9F-4E0B-AB95-D6EF766116E8}"/>
              </a:ext>
            </a:extLst>
          </p:cNvPr>
          <p:cNvSpPr/>
          <p:nvPr/>
        </p:nvSpPr>
        <p:spPr>
          <a:xfrm>
            <a:off x="10954890" y="2700452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5E6FCCC7-6D35-44A9-BB11-50C8EF47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r="57217" b="75060"/>
          <a:stretch/>
        </p:blipFill>
        <p:spPr>
          <a:xfrm>
            <a:off x="11337525" y="3078699"/>
            <a:ext cx="2116468" cy="2125249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7349065B-142F-40E2-9316-915863F16BC8}"/>
              </a:ext>
            </a:extLst>
          </p:cNvPr>
          <p:cNvSpPr txBox="1"/>
          <p:nvPr/>
        </p:nvSpPr>
        <p:spPr>
          <a:xfrm>
            <a:off x="10928213" y="5475733"/>
            <a:ext cx="2881736" cy="959445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Formas</a:t>
            </a:r>
            <a:endParaRPr lang="en-US" sz="2745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D15B24C4-EEC4-4767-9437-613DB1C33ADC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27453" r="57567" b="51831"/>
          <a:stretch/>
        </p:blipFill>
        <p:spPr>
          <a:xfrm>
            <a:off x="17782871" y="3082283"/>
            <a:ext cx="2118077" cy="2118077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56CF5CA-B403-4B8E-9B11-B8D66E066212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28036" r="13587" b="51650"/>
          <a:stretch/>
        </p:blipFill>
        <p:spPr>
          <a:xfrm>
            <a:off x="21014296" y="3082283"/>
            <a:ext cx="2118077" cy="2118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FB676-94A4-4B1E-A762-C05AD0C2BD42}"/>
              </a:ext>
            </a:extLst>
          </p:cNvPr>
          <p:cNvSpPr txBox="1"/>
          <p:nvPr/>
        </p:nvSpPr>
        <p:spPr>
          <a:xfrm>
            <a:off x="17401040" y="5444208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Traslaciones</a:t>
            </a: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&amp; </a:t>
            </a: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Rotaciones</a:t>
            </a:r>
            <a:endParaRPr lang="en-US" sz="2745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3DFEEF1-589E-45A3-A7F3-397828358941}"/>
              </a:ext>
            </a:extLst>
          </p:cNvPr>
          <p:cNvSpPr txBox="1"/>
          <p:nvPr/>
        </p:nvSpPr>
        <p:spPr>
          <a:xfrm>
            <a:off x="20637950" y="5444209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Renderizado</a:t>
            </a: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de </a:t>
            </a: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texto</a:t>
            </a:r>
            <a:endParaRPr lang="en-US" sz="2745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77BE5E7B-F683-4CE7-AF5A-6D259DA85ABB}"/>
              </a:ext>
            </a:extLst>
          </p:cNvPr>
          <p:cNvSpPr/>
          <p:nvPr/>
        </p:nvSpPr>
        <p:spPr>
          <a:xfrm>
            <a:off x="20637951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DCF19B50-CC00-4361-BDE3-C6A6670999B4}"/>
              </a:ext>
            </a:extLst>
          </p:cNvPr>
          <p:cNvSpPr/>
          <p:nvPr/>
        </p:nvSpPr>
        <p:spPr>
          <a:xfrm>
            <a:off x="17401041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4BDC3F72-F361-4148-9B33-3C8E9C25E8FE}"/>
              </a:ext>
            </a:extLst>
          </p:cNvPr>
          <p:cNvSpPr/>
          <p:nvPr/>
        </p:nvSpPr>
        <p:spPr>
          <a:xfrm>
            <a:off x="14165442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75234086-4998-49B7-AF9F-6971ED00AB94}"/>
              </a:ext>
            </a:extLst>
          </p:cNvPr>
          <p:cNvSpPr/>
          <p:nvPr/>
        </p:nvSpPr>
        <p:spPr>
          <a:xfrm>
            <a:off x="10954890" y="7174480"/>
            <a:ext cx="2881738" cy="2881738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34">
              <a:defRPr/>
            </a:pPr>
            <a:endParaRPr lang="en-US" sz="392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FD2A2984-0A83-4475-ADB9-EF26002AAF32}"/>
              </a:ext>
            </a:extLst>
          </p:cNvPr>
          <p:cNvSpPr txBox="1"/>
          <p:nvPr/>
        </p:nvSpPr>
        <p:spPr>
          <a:xfrm>
            <a:off x="10928213" y="9949762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Efectos</a:t>
            </a: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en</a:t>
            </a: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Paths</a:t>
            </a: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74051A4E-37B8-48A5-92E5-529309F98DC5}"/>
              </a:ext>
            </a:extLst>
          </p:cNvPr>
          <p:cNvSpPr txBox="1"/>
          <p:nvPr/>
        </p:nvSpPr>
        <p:spPr>
          <a:xfrm>
            <a:off x="14160934" y="9949761"/>
            <a:ext cx="2881736" cy="1719781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Efectos</a:t>
            </a: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compuestos</a:t>
            </a: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de Paths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7E2A16E1-4727-48C1-A985-5572CEFD2446}"/>
              </a:ext>
            </a:extLst>
          </p:cNvPr>
          <p:cNvSpPr txBox="1"/>
          <p:nvPr/>
        </p:nvSpPr>
        <p:spPr>
          <a:xfrm>
            <a:off x="17401040" y="9918238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Sum Path Effects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4BBE1290-1C88-44FF-9572-6AE6E369A33E}"/>
              </a:ext>
            </a:extLst>
          </p:cNvPr>
          <p:cNvSpPr txBox="1"/>
          <p:nvPr/>
        </p:nvSpPr>
        <p:spPr>
          <a:xfrm>
            <a:off x="20637950" y="9918236"/>
            <a:ext cx="2881736" cy="959445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Shaders</a:t>
            </a:r>
            <a:endParaRPr lang="en-US" sz="2745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25" name="Picture 30">
            <a:extLst>
              <a:ext uri="{FF2B5EF4-FFF2-40B4-BE49-F238E27FC236}">
                <a16:creationId xmlns:a16="http://schemas.microsoft.com/office/drawing/2014/main" id="{FB4FBCAD-EE44-46E0-B1A3-31958E83ACF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53801" r="56433" b="26489"/>
          <a:stretch/>
        </p:blipFill>
        <p:spPr>
          <a:xfrm>
            <a:off x="11336720" y="7556310"/>
            <a:ext cx="2118077" cy="2118077"/>
          </a:xfrm>
          <a:prstGeom prst="rect">
            <a:avLst/>
          </a:prstGeom>
        </p:spPr>
      </p:pic>
      <p:pic>
        <p:nvPicPr>
          <p:cNvPr id="26" name="Picture 31">
            <a:extLst>
              <a:ext uri="{FF2B5EF4-FFF2-40B4-BE49-F238E27FC236}">
                <a16:creationId xmlns:a16="http://schemas.microsoft.com/office/drawing/2014/main" id="{6A39D1E5-8BFD-4B15-88EB-1AB86499E7C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1" t="53713" r="11533" b="26375"/>
          <a:stretch/>
        </p:blipFill>
        <p:spPr>
          <a:xfrm>
            <a:off x="14547273" y="7556310"/>
            <a:ext cx="2118077" cy="2118077"/>
          </a:xfrm>
          <a:prstGeom prst="rect">
            <a:avLst/>
          </a:prstGeom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1FA6EA49-23C8-4468-92FB-54657AF1CDB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t="77655" r="55309"/>
          <a:stretch/>
        </p:blipFill>
        <p:spPr>
          <a:xfrm>
            <a:off x="17782871" y="7556310"/>
            <a:ext cx="2118077" cy="2118077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2A553876-1CEF-4B63-9F7F-C222BF360E8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4" t="76607" r="8819" b="465"/>
          <a:stretch/>
        </p:blipFill>
        <p:spPr>
          <a:xfrm>
            <a:off x="21019782" y="7556310"/>
            <a:ext cx="2118077" cy="2118077"/>
          </a:xfrm>
          <a:prstGeom prst="rect">
            <a:avLst/>
          </a:prstGeom>
        </p:spPr>
      </p:pic>
      <p:sp>
        <p:nvSpPr>
          <p:cNvPr id="31" name="TextBox 14">
            <a:extLst>
              <a:ext uri="{FF2B5EF4-FFF2-40B4-BE49-F238E27FC236}">
                <a16:creationId xmlns:a16="http://schemas.microsoft.com/office/drawing/2014/main" id="{AF0561FA-603F-4DAF-8D71-2A07D1467354}"/>
              </a:ext>
            </a:extLst>
          </p:cNvPr>
          <p:cNvSpPr txBox="1"/>
          <p:nvPr/>
        </p:nvSpPr>
        <p:spPr>
          <a:xfrm>
            <a:off x="14138763" y="5475733"/>
            <a:ext cx="2881736" cy="1339613"/>
          </a:xfrm>
          <a:prstGeom prst="rect">
            <a:avLst/>
          </a:prstGeom>
          <a:noFill/>
        </p:spPr>
        <p:txBody>
          <a:bodyPr wrap="square" lIns="358547" tIns="286837" rIns="358547" bIns="286837" rtlCol="0">
            <a:spAutoFit/>
          </a:bodyPr>
          <a:lstStyle/>
          <a:p>
            <a:pPr algn="ctr" defTabSz="1828734"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2745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Curvas</a:t>
            </a:r>
            <a:r>
              <a:rPr lang="en-US" sz="274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de Bezier</a:t>
            </a:r>
          </a:p>
        </p:txBody>
      </p:sp>
    </p:spTree>
    <p:extLst>
      <p:ext uri="{BB962C8B-B14F-4D97-AF65-F5344CB8AC3E}">
        <p14:creationId xmlns:p14="http://schemas.microsoft.com/office/powerpoint/2010/main" val="28608797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730251"/>
            <a:ext cx="19734322" cy="2651126"/>
          </a:xfrm>
        </p:spPr>
        <p:txBody>
          <a:bodyPr/>
          <a:lstStyle/>
          <a:p>
            <a:r>
              <a:rPr lang="en-US" b="1" dirty="0"/>
              <a:t>Lottie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0" y="3272537"/>
            <a:ext cx="13206046" cy="9860030"/>
          </a:xfrm>
        </p:spPr>
        <p:txBody>
          <a:bodyPr/>
          <a:lstStyle/>
          <a:p>
            <a:pPr marL="0" indent="0"/>
            <a:r>
              <a:rPr lang="es-ES" sz="5866" dirty="0"/>
              <a:t>Renderiza animaciones de After </a:t>
            </a:r>
            <a:r>
              <a:rPr lang="es-ES" sz="5866" dirty="0" err="1"/>
              <a:t>Effects</a:t>
            </a:r>
            <a:r>
              <a:rPr lang="es-ES" sz="5866" dirty="0"/>
              <a:t> en Android, iOS, TVOS, macOS y </a:t>
            </a:r>
            <a:r>
              <a:rPr lang="es-ES" sz="5866" b="1" dirty="0"/>
              <a:t>Xamarin</a:t>
            </a:r>
            <a:r>
              <a:rPr lang="es-ES" sz="5866" dirty="0"/>
              <a:t>.</a:t>
            </a:r>
          </a:p>
          <a:p>
            <a:pPr marL="0" indent="0"/>
            <a:r>
              <a:rPr lang="es-ES" sz="5866" dirty="0"/>
              <a:t>Las animaciones cuentan con formato </a:t>
            </a:r>
            <a:r>
              <a:rPr lang="es-ES" sz="5866" dirty="0" err="1"/>
              <a:t>Json</a:t>
            </a:r>
            <a:r>
              <a:rPr lang="es-ES" sz="5866" dirty="0"/>
              <a:t>. </a:t>
            </a:r>
          </a:p>
          <a:p>
            <a:pPr marL="0" indent="0"/>
            <a:r>
              <a:rPr lang="es-ES" sz="5866" dirty="0"/>
              <a:t>Archivos livianos.</a:t>
            </a:r>
          </a:p>
          <a:p>
            <a:pPr marL="0" indent="0"/>
            <a:r>
              <a:rPr lang="es-ES" sz="5866" dirty="0"/>
              <a:t>Posibilidad de controlar la animación. Reproducir, pausar, etc.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2E6C8C-129D-46D5-8F75-683706C56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0" y="3381377"/>
            <a:ext cx="5348593" cy="96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0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730251"/>
            <a:ext cx="19734322" cy="2651126"/>
          </a:xfrm>
        </p:spPr>
        <p:txBody>
          <a:bodyPr/>
          <a:lstStyle/>
          <a:p>
            <a:r>
              <a:rPr lang="en-US" b="1" dirty="0" err="1"/>
              <a:t>FlexLayout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0" y="3272537"/>
            <a:ext cx="20064046" cy="9860030"/>
          </a:xfrm>
        </p:spPr>
        <p:txBody>
          <a:bodyPr/>
          <a:lstStyle/>
          <a:p>
            <a:pPr marL="0" indent="0"/>
            <a:r>
              <a:rPr lang="es-ES" sz="4400" dirty="0"/>
              <a:t>Al trabajar con CSS en desarrollo web, para adoptar una sintaxis limpia para crear diseños adaptativos llegó </a:t>
            </a:r>
            <a:r>
              <a:rPr lang="es-ES" sz="4400" b="1" dirty="0" err="1"/>
              <a:t>Flexbox</a:t>
            </a:r>
            <a:r>
              <a:rPr lang="es-ES" sz="4400" dirty="0"/>
              <a:t>.</a:t>
            </a:r>
          </a:p>
          <a:p>
            <a:pPr marL="0" indent="0"/>
            <a:r>
              <a:rPr lang="es-ES" sz="4400" dirty="0" err="1"/>
              <a:t>Flexbox</a:t>
            </a:r>
            <a:r>
              <a:rPr lang="es-ES" sz="4400" dirty="0"/>
              <a:t> proporciona una forma eficiente de distribuir, alinear y gestionar el espacio entre elementos incluso cuando el tamaño de la ventana o de cada elemento es </a:t>
            </a:r>
            <a:r>
              <a:rPr lang="es-ES" sz="4400" b="1" dirty="0"/>
              <a:t>dinámico</a:t>
            </a:r>
            <a:r>
              <a:rPr lang="es-ES" sz="4400" dirty="0"/>
              <a:t> o desconocido.</a:t>
            </a:r>
          </a:p>
          <a:p>
            <a:pPr marL="0" indent="0"/>
            <a:r>
              <a:rPr lang="es-ES" sz="4400" dirty="0"/>
              <a:t>Basados en esta opción, contamos con un nuevo </a:t>
            </a:r>
            <a:r>
              <a:rPr lang="es-ES" sz="4400" dirty="0" err="1"/>
              <a:t>Layout</a:t>
            </a:r>
            <a:r>
              <a:rPr lang="es-ES" sz="4400" dirty="0"/>
              <a:t> llamado </a:t>
            </a:r>
            <a:r>
              <a:rPr lang="es-ES" sz="4400" b="1" dirty="0" err="1"/>
              <a:t>FlexLayout</a:t>
            </a:r>
            <a:r>
              <a:rPr lang="es-ES" sz="4400" dirty="0"/>
              <a:t> con gran cantidad de opciones para la gestión de la distribución y tamaño de elementos.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A78BFF-4FDD-4B52-A7F0-B0177B73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8820255"/>
            <a:ext cx="6298534" cy="24669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911349-F59D-406D-8884-5D9AF244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473" y="8724138"/>
            <a:ext cx="6402975" cy="265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7625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730251"/>
            <a:ext cx="19734322" cy="2651126"/>
          </a:xfrm>
        </p:spPr>
        <p:txBody>
          <a:bodyPr/>
          <a:lstStyle/>
          <a:p>
            <a:r>
              <a:rPr lang="en-US" b="1" dirty="0" err="1"/>
              <a:t>VisualStateManager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71800" y="3272537"/>
            <a:ext cx="17197754" cy="9860030"/>
          </a:xfrm>
        </p:spPr>
        <p:txBody>
          <a:bodyPr/>
          <a:lstStyle/>
          <a:p>
            <a:pPr marL="0" indent="0"/>
            <a:r>
              <a:rPr lang="es-ES" sz="6000" dirty="0" err="1"/>
              <a:t>VisualStateManager</a:t>
            </a:r>
            <a:r>
              <a:rPr lang="es-ES" sz="6000" dirty="0"/>
              <a:t> se utiliza para definir y gestionar diferentes estados entre elementos visuales de una página. En concreto, un </a:t>
            </a:r>
            <a:r>
              <a:rPr lang="es-ES" sz="6000" b="1" dirty="0" err="1"/>
              <a:t>VisualState</a:t>
            </a:r>
            <a:r>
              <a:rPr lang="es-ES" sz="6000" dirty="0"/>
              <a:t> es la colección de propiedades de un elemento visual que en conjunto definen el estado de un elemento visual.</a:t>
            </a:r>
            <a:endParaRPr lang="en-US" sz="4800" dirty="0"/>
          </a:p>
          <a:p>
            <a:pPr marL="0" indent="0"/>
            <a:r>
              <a:rPr lang="es-ES" sz="5866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821224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40" y="2937955"/>
            <a:ext cx="12838551" cy="8363091"/>
          </a:xfrm>
        </p:spPr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Aplicaciones visualmente atractivas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527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F5BCD-CE5A-4438-9850-2C17E3A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 complejas y últimas tecnologías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26D03-741C-4DF2-BE49-E827A8F1D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Aplicaciones contenido visual complejo, realidad aumentada, etc.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84D34B-CCDB-424A-BCCB-747C20078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337" y="6858000"/>
            <a:ext cx="8763000" cy="48672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4104D1-5C6D-4395-B353-38F48E06B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38" y="6858000"/>
            <a:ext cx="8763000" cy="48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730251"/>
            <a:ext cx="19734322" cy="2651126"/>
          </a:xfrm>
        </p:spPr>
        <p:txBody>
          <a:bodyPr/>
          <a:lstStyle/>
          <a:p>
            <a:r>
              <a:rPr lang="en-US" b="1" dirty="0"/>
              <a:t>Wave Engine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6E0E405-B610-4894-A66E-8E5B6A995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1800" y="2813538"/>
            <a:ext cx="8598847" cy="10621107"/>
          </a:xfrm>
        </p:spPr>
        <p:txBody>
          <a:bodyPr/>
          <a:lstStyle/>
          <a:p>
            <a:r>
              <a:rPr lang="en-US" sz="4000" dirty="0"/>
              <a:t>Wave Engine</a:t>
            </a:r>
          </a:p>
          <a:p>
            <a:pPr lvl="1"/>
            <a:r>
              <a:rPr lang="en-US" sz="4000" dirty="0"/>
              <a:t>3D engine</a:t>
            </a:r>
          </a:p>
          <a:p>
            <a:pPr lvl="1"/>
            <a:r>
              <a:rPr lang="en-US" sz="4000" dirty="0"/>
              <a:t>Cross platform: Android, iOS, Mac, Windows, UWP, Linux</a:t>
            </a:r>
          </a:p>
          <a:p>
            <a:pPr lvl="1"/>
            <a:endParaRPr lang="en-US" sz="4000" dirty="0"/>
          </a:p>
          <a:p>
            <a:r>
              <a:rPr lang="en-US" sz="4000" dirty="0" err="1"/>
              <a:t>Características</a:t>
            </a:r>
            <a:endParaRPr lang="en-US" sz="4000" dirty="0"/>
          </a:p>
          <a:p>
            <a:pPr lvl="1"/>
            <a:r>
              <a:rPr lang="en-US" sz="4000" dirty="0" err="1"/>
              <a:t>Escenas</a:t>
            </a:r>
            <a:r>
              <a:rPr lang="en-US" sz="4000" dirty="0"/>
              <a:t> 3D</a:t>
            </a:r>
          </a:p>
          <a:p>
            <a:pPr lvl="1"/>
            <a:r>
              <a:rPr lang="en-US" sz="4000" dirty="0" err="1"/>
              <a:t>Aceleración</a:t>
            </a:r>
            <a:r>
              <a:rPr lang="en-US" sz="4000" dirty="0"/>
              <a:t> GPU</a:t>
            </a:r>
          </a:p>
          <a:p>
            <a:pPr lvl="1"/>
            <a:r>
              <a:rPr lang="en-US" sz="4000" dirty="0"/>
              <a:t>Editor</a:t>
            </a:r>
          </a:p>
          <a:p>
            <a:pPr lvl="1"/>
            <a:endParaRPr lang="en-US" sz="4000" dirty="0"/>
          </a:p>
          <a:p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desarrollo</a:t>
            </a:r>
            <a:endParaRPr lang="en-US" sz="4000" dirty="0"/>
          </a:p>
          <a:p>
            <a:pPr lvl="1"/>
            <a:r>
              <a:rPr lang="en-US" sz="4000" dirty="0"/>
              <a:t>Continuo </a:t>
            </a:r>
            <a:r>
              <a:rPr lang="en-US" sz="4000" dirty="0" err="1"/>
              <a:t>desarrollo</a:t>
            </a:r>
            <a:r>
              <a:rPr lang="en-US" sz="4000" dirty="0"/>
              <a:t>: </a:t>
            </a:r>
            <a:r>
              <a:rPr lang="en-US" sz="4000" dirty="0" err="1"/>
              <a:t>nuevas</a:t>
            </a:r>
            <a:r>
              <a:rPr lang="en-US" sz="4000" dirty="0"/>
              <a:t> </a:t>
            </a:r>
            <a:r>
              <a:rPr lang="en-US" sz="4000" dirty="0" err="1"/>
              <a:t>tecnologías</a:t>
            </a:r>
            <a:r>
              <a:rPr lang="en-US" sz="4000" dirty="0"/>
              <a:t>, </a:t>
            </a:r>
            <a:r>
              <a:rPr lang="en-US" sz="4000" dirty="0" err="1"/>
              <a:t>nuevas</a:t>
            </a:r>
            <a:r>
              <a:rPr lang="en-US" sz="4000" dirty="0"/>
              <a:t> </a:t>
            </a:r>
            <a:r>
              <a:rPr lang="en-US" sz="4000" dirty="0" err="1"/>
              <a:t>plataformas</a:t>
            </a:r>
            <a:r>
              <a:rPr lang="en-US" sz="4000" dirty="0"/>
              <a:t>, </a:t>
            </a:r>
            <a:r>
              <a:rPr lang="en-US" sz="4000" dirty="0" err="1"/>
              <a:t>funcionalidad</a:t>
            </a:r>
            <a:r>
              <a:rPr lang="en-US" sz="4000" dirty="0"/>
              <a:t>, editor, etc.</a:t>
            </a:r>
          </a:p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FCD4F1-EE7C-405F-8A8D-88E62F274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945" y="2813538"/>
            <a:ext cx="18290553" cy="98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48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Aplicaciones Xamarin.Forms con contenido 3D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602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Realidad aumentada (</a:t>
            </a:r>
            <a:r>
              <a:rPr lang="es-ES" sz="6600" dirty="0" err="1"/>
              <a:t>ARKit</a:t>
            </a:r>
            <a:r>
              <a:rPr lang="es-ES" sz="6600" dirty="0"/>
              <a:t> y </a:t>
            </a:r>
            <a:r>
              <a:rPr lang="es-ES" sz="6600" dirty="0" err="1"/>
              <a:t>ARCore</a:t>
            </a:r>
            <a:r>
              <a:rPr lang="es-ES" sz="6600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1993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F5BCD-CE5A-4438-9850-2C17E3A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Extensibilidad en Visual 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6C959-B75A-4202-B014-3F4145CE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5400" dirty="0"/>
              <a:t>En Windows utilizamos WPF como </a:t>
            </a:r>
            <a:r>
              <a:rPr lang="es-ES" sz="5400" dirty="0" err="1"/>
              <a:t>framework</a:t>
            </a:r>
            <a:r>
              <a:rPr lang="es-ES" sz="5400" dirty="0"/>
              <a:t> para la UI.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5400" dirty="0"/>
              <a:t>En macOS se utiliza GTK#, XWT.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5400" dirty="0"/>
              <a:t>Actualmente, no hay modelo común para crear extensiones Cross Platform. Portar un </a:t>
            </a:r>
            <a:r>
              <a:rPr lang="es-ES" sz="5400" dirty="0" err="1"/>
              <a:t>add</a:t>
            </a:r>
            <a:r>
              <a:rPr lang="es-ES" sz="5400" dirty="0"/>
              <a:t>-in de Windows a macOS o viceversa es costoso. La cantidad de código compartido es limitada.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26D03-741C-4DF2-BE49-E827A8F1D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Visual Studio para Windows y macOS</a:t>
            </a:r>
          </a:p>
        </p:txBody>
      </p:sp>
    </p:spTree>
    <p:extLst>
      <p:ext uri="{BB962C8B-B14F-4D97-AF65-F5344CB8AC3E}">
        <p14:creationId xmlns:p14="http://schemas.microsoft.com/office/powerpoint/2010/main" val="236886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385" y="1755247"/>
            <a:ext cx="21315350" cy="2285527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Calibri (Cuerpo)"/>
              </a:rPr>
              <a:t>Xamarin + </a:t>
            </a:r>
            <a:r>
              <a:rPr lang="en-US" sz="7200" dirty="0" err="1">
                <a:latin typeface="Calibri (Cuerpo)"/>
              </a:rPr>
              <a:t>Xamarin.Forms</a:t>
            </a:r>
            <a:endParaRPr lang="en-US" sz="7200" dirty="0">
              <a:latin typeface="Calibri (Cuerpo)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01153" y="10335025"/>
            <a:ext cx="9004406" cy="87684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98" dirty="0" err="1">
                <a:solidFill>
                  <a:schemeClr val="tx1"/>
                </a:solidFill>
              </a:rPr>
              <a:t>Enfoque</a:t>
            </a:r>
            <a:r>
              <a:rPr lang="en-US" sz="5098" dirty="0">
                <a:solidFill>
                  <a:schemeClr val="tx1"/>
                </a:solidFill>
              </a:rPr>
              <a:t> </a:t>
            </a:r>
            <a:r>
              <a:rPr lang="en-US" sz="5098" dirty="0" err="1">
                <a:solidFill>
                  <a:schemeClr val="tx1"/>
                </a:solidFill>
              </a:rPr>
              <a:t>tradicional</a:t>
            </a:r>
            <a:endParaRPr lang="en-US" sz="5098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96784" y="10335023"/>
            <a:ext cx="8987289" cy="153330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98" dirty="0">
                <a:solidFill>
                  <a:schemeClr val="tx1"/>
                </a:solidFill>
              </a:rPr>
              <a:t>Con </a:t>
            </a:r>
            <a:r>
              <a:rPr lang="en-US" sz="5098" dirty="0" err="1">
                <a:solidFill>
                  <a:schemeClr val="tx1"/>
                </a:solidFill>
              </a:rPr>
              <a:t>Xamarin.Forms</a:t>
            </a:r>
            <a:r>
              <a:rPr lang="en-US" sz="5098" dirty="0">
                <a:solidFill>
                  <a:schemeClr val="tx1"/>
                </a:solidFill>
              </a:rPr>
              <a:t>:</a:t>
            </a:r>
            <a:br>
              <a:rPr lang="en-US" sz="5098" dirty="0">
                <a:solidFill>
                  <a:schemeClr val="tx1"/>
                </a:solidFill>
              </a:rPr>
            </a:br>
            <a:r>
              <a:rPr lang="en-US" sz="4266" dirty="0" err="1">
                <a:solidFill>
                  <a:schemeClr val="tx1"/>
                </a:solidFill>
              </a:rPr>
              <a:t>Más</a:t>
            </a:r>
            <a:r>
              <a:rPr lang="en-US" sz="4266" dirty="0">
                <a:solidFill>
                  <a:schemeClr val="tx1"/>
                </a:solidFill>
              </a:rPr>
              <a:t> </a:t>
            </a:r>
            <a:r>
              <a:rPr lang="en-US" sz="4266" dirty="0" err="1">
                <a:solidFill>
                  <a:schemeClr val="tx1"/>
                </a:solidFill>
              </a:rPr>
              <a:t>código</a:t>
            </a:r>
            <a:r>
              <a:rPr lang="en-US" sz="4266" dirty="0">
                <a:solidFill>
                  <a:schemeClr val="tx1"/>
                </a:solidFill>
              </a:rPr>
              <a:t> </a:t>
            </a:r>
            <a:r>
              <a:rPr lang="en-US" sz="4266" dirty="0" err="1">
                <a:solidFill>
                  <a:schemeClr val="tx1"/>
                </a:solidFill>
              </a:rPr>
              <a:t>compartido</a:t>
            </a:r>
            <a:r>
              <a:rPr lang="en-US" sz="4266" dirty="0">
                <a:solidFill>
                  <a:schemeClr val="tx1"/>
                </a:solidFill>
              </a:rPr>
              <a:t>, </a:t>
            </a:r>
            <a:r>
              <a:rPr lang="en-US" sz="4266" dirty="0" err="1">
                <a:solidFill>
                  <a:schemeClr val="tx1"/>
                </a:solidFill>
              </a:rPr>
              <a:t>nativo</a:t>
            </a:r>
            <a:endParaRPr lang="en-US" sz="5098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001153" y="4963254"/>
            <a:ext cx="9004406" cy="5072044"/>
            <a:chOff x="2819400" y="2021408"/>
            <a:chExt cx="5994400" cy="3325292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48" tIns="179248" rIns="67226" bIns="67226" rtlCol="0" anchor="b" anchorCtr="0"/>
            <a:lstStyle/>
            <a:p>
              <a:pPr algn="ctr" defTabSz="182768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48" tIns="179248" rIns="67226" bIns="67226" rtlCol="0" anchor="b" anchorCtr="0"/>
            <a:lstStyle/>
            <a:p>
              <a:pPr algn="ctr" defTabSz="182768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32102" y="2021411"/>
              <a:ext cx="1968497" cy="621863"/>
            </a:xfrm>
            <a:prstGeom prst="rect">
              <a:avLst/>
            </a:prstGeom>
            <a:noFill/>
          </p:spPr>
          <p:txBody>
            <a:bodyPr wrap="square" lIns="358495" tIns="286795" rIns="358495" bIns="286795" rtlCol="0">
              <a:spAutoFit/>
            </a:bodyPr>
            <a:lstStyle/>
            <a:p>
              <a:pPr algn="ctr" defTabSz="18278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48" tIns="179248" rIns="67226" bIns="67226" rtlCol="0" anchor="b" anchorCtr="0"/>
            <a:lstStyle/>
            <a:p>
              <a:pPr algn="ctr" defTabSz="182768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48" tIns="179248" rIns="67226" bIns="67226" rtlCol="0" anchor="b" anchorCtr="0"/>
            <a:lstStyle/>
            <a:p>
              <a:pPr algn="ctr" defTabSz="1827681"/>
              <a:r>
                <a:rPr lang="en-US" sz="156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45303" y="2021411"/>
              <a:ext cx="1968497" cy="621863"/>
            </a:xfrm>
            <a:prstGeom prst="rect">
              <a:avLst/>
            </a:prstGeom>
            <a:noFill/>
          </p:spPr>
          <p:txBody>
            <a:bodyPr wrap="square" lIns="358495" tIns="286795" rIns="358495" bIns="286795" rtlCol="0">
              <a:spAutoFit/>
            </a:bodyPr>
            <a:lstStyle/>
            <a:p>
              <a:pPr algn="ctr" defTabSz="18278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</a:rPr>
                <a:t>Windows C# UI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26796" y="2021408"/>
              <a:ext cx="2353424" cy="621863"/>
            </a:xfrm>
            <a:prstGeom prst="rect">
              <a:avLst/>
            </a:prstGeom>
            <a:noFill/>
          </p:spPr>
          <p:txBody>
            <a:bodyPr wrap="square" lIns="358495" tIns="286795" rIns="358495" bIns="286795" rtlCol="0">
              <a:spAutoFit/>
            </a:bodyPr>
            <a:lstStyle/>
            <a:p>
              <a:pPr algn="ctr" defTabSz="18278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</a:rPr>
                <a:t>Android C# UI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90453" y="3606700"/>
            <a:ext cx="7443767" cy="1231324"/>
            <a:chOff x="1371601" y="1838670"/>
            <a:chExt cx="3797300" cy="628137"/>
          </a:xfrm>
        </p:grpSpPr>
        <p:grpSp>
          <p:nvGrpSpPr>
            <p:cNvPr id="46" name="Group 45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79248" tIns="179248" rIns="67226" bIns="67226" rtlCol="0" anchor="b" anchorCtr="0"/>
              <a:lstStyle/>
              <a:p>
                <a:pPr algn="ctr" defTabSz="1827681"/>
                <a:endPara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86664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79248" tIns="179248" rIns="67226" bIns="67226" rtlCol="0" anchor="b" anchorCtr="0"/>
              <a:lstStyle/>
              <a:p>
                <a:pPr algn="ctr" defTabSz="1827681"/>
                <a:endPara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1" name="Picture 50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331368"/>
                <a:ext cx="434974" cy="50022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53" name="Oval 52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79248" tIns="179248" rIns="67226" bIns="67226" rtlCol="0" anchor="b" anchorCtr="0"/>
              <a:lstStyle/>
              <a:p>
                <a:pPr algn="ctr" defTabSz="1827681"/>
                <a:endPara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365500"/>
                <a:ext cx="466044" cy="434974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13079668" y="3606700"/>
            <a:ext cx="9004406" cy="6403703"/>
            <a:chOff x="6671469" y="1838670"/>
            <a:chExt cx="4593431" cy="3266731"/>
          </a:xfrm>
        </p:grpSpPr>
        <p:sp>
          <p:nvSpPr>
            <p:cNvPr id="35" name="Rectangle 34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48" tIns="179248" rIns="67226" bIns="67226" rtlCol="0" anchor="b" anchorCtr="0"/>
            <a:lstStyle/>
            <a:p>
              <a:pPr algn="ctr" defTabSz="182768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48" tIns="179248" rIns="67226" bIns="67226" rtlCol="0" anchor="b" anchorCtr="0"/>
            <a:lstStyle/>
            <a:p>
              <a:pPr algn="ctr" defTabSz="182768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48" tIns="179248" rIns="67226" bIns="67226" rtlCol="0" anchor="b" anchorCtr="0"/>
            <a:lstStyle/>
            <a:p>
              <a:pPr algn="ctr" defTabSz="182768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48" tIns="179248" rIns="67226" bIns="67226" rtlCol="0" anchor="b" anchorCtr="0"/>
            <a:lstStyle/>
            <a:p>
              <a:pPr algn="ctr" defTabSz="1827681"/>
              <a:r>
                <a:rPr lang="en-US" sz="156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81202" y="3791323"/>
              <a:ext cx="4583698" cy="695667"/>
            </a:xfrm>
            <a:prstGeom prst="rect">
              <a:avLst/>
            </a:prstGeom>
            <a:noFill/>
          </p:spPr>
          <p:txBody>
            <a:bodyPr wrap="square" lIns="358495" tIns="286795" rIns="358495" bIns="286795" rtlCol="0">
              <a:spAutoFit/>
            </a:bodyPr>
            <a:lstStyle/>
            <a:p>
              <a:pPr algn="ctr" defTabSz="18278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98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48" tIns="179248" rIns="67226" bIns="67226" rtlCol="0" anchor="b" anchorCtr="0"/>
            <a:lstStyle/>
            <a:p>
              <a:pPr algn="ctr" defTabSz="182768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63" name="Oval 62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79248" tIns="179248" rIns="67226" bIns="67226" rtlCol="0" anchor="b" anchorCtr="0"/>
                <a:lstStyle/>
                <a:p>
                  <a:pPr algn="ctr" defTabSz="1827681"/>
                  <a:endParaRPr lang="en-US" sz="156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4" name="Picture 63" descr="Apple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61" name="Oval 60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79248" tIns="179248" rIns="67226" bIns="67226" rtlCol="0" anchor="b" anchorCtr="0"/>
                <a:lstStyle/>
                <a:p>
                  <a:pPr algn="ctr" defTabSz="1827681"/>
                  <a:endParaRPr lang="en-US" sz="156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2" name="Picture 61" descr="Android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59" name="Oval 58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79248" tIns="179248" rIns="67226" bIns="67226" rtlCol="0" anchor="b" anchorCtr="0"/>
                <a:lstStyle/>
                <a:p>
                  <a:pPr algn="ctr" defTabSz="1827681"/>
                  <a:endParaRPr lang="en-US" sz="156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0" name="Picture 59" descr="Windows_logo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66" name="TextBox 65"/>
            <p:cNvSpPr txBox="1"/>
            <p:nvPr/>
          </p:nvSpPr>
          <p:spPr>
            <a:xfrm>
              <a:off x="6681202" y="2597523"/>
              <a:ext cx="4583698" cy="788006"/>
            </a:xfrm>
            <a:prstGeom prst="rect">
              <a:avLst/>
            </a:prstGeom>
            <a:noFill/>
          </p:spPr>
          <p:txBody>
            <a:bodyPr wrap="square" lIns="358495" tIns="286795" rIns="358495" bIns="286795" rtlCol="0">
              <a:spAutoFit/>
            </a:bodyPr>
            <a:lstStyle/>
            <a:p>
              <a:pPr algn="ctr" defTabSz="182780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274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020233" y="7036118"/>
            <a:ext cx="8985325" cy="1363702"/>
          </a:xfrm>
          <a:prstGeom prst="rect">
            <a:avLst/>
          </a:prstGeom>
          <a:noFill/>
        </p:spPr>
        <p:txBody>
          <a:bodyPr wrap="square" lIns="358495" tIns="286795" rIns="358495" bIns="286795" rtlCol="0">
            <a:spAutoFit/>
          </a:bodyPr>
          <a:lstStyle/>
          <a:p>
            <a:pPr algn="ctr" defTabSz="1827807" fontAlgn="base">
              <a:spcBef>
                <a:spcPct val="0"/>
              </a:spcBef>
              <a:spcAft>
                <a:spcPct val="0"/>
              </a:spcAft>
            </a:pPr>
            <a:r>
              <a:rPr lang="en-US" sz="5098" dirty="0">
                <a:solidFill>
                  <a:schemeClr val="bg1"/>
                </a:solidFill>
                <a:latin typeface="+mj-lt"/>
              </a:rPr>
              <a:t>Shared C# Backend</a:t>
            </a:r>
          </a:p>
        </p:txBody>
      </p:sp>
    </p:spTree>
    <p:extLst>
      <p:ext uri="{BB962C8B-B14F-4D97-AF65-F5344CB8AC3E}">
        <p14:creationId xmlns:p14="http://schemas.microsoft.com/office/powerpoint/2010/main" val="1263207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F5BCD-CE5A-4438-9850-2C17E3A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Extensibilidad en Visual 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6C959-B75A-4202-B014-3F4145CE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Gracias a los nuevos backends de GTK# y WPF podemos utilizar Xamarin.Forms para crear la UI de </a:t>
            </a:r>
            <a:r>
              <a:rPr lang="es-ES" sz="4400" dirty="0" err="1"/>
              <a:t>Addins</a:t>
            </a:r>
            <a:r>
              <a:rPr lang="es-ES" sz="4400" dirty="0"/>
              <a:t> con XAML o C#.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La UI es totalmente compartida.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Utilizamos MVVM, compartiendo también la lógica de negocio del </a:t>
            </a:r>
            <a:r>
              <a:rPr lang="es-ES" sz="4400" dirty="0" err="1"/>
              <a:t>Addin</a:t>
            </a:r>
            <a:r>
              <a:rPr lang="es-ES" sz="44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Podemos crear servicios o “</a:t>
            </a:r>
            <a:r>
              <a:rPr lang="es-ES" sz="4400" dirty="0" err="1"/>
              <a:t>plugins</a:t>
            </a:r>
            <a:r>
              <a:rPr lang="es-ES" sz="4400" dirty="0"/>
              <a:t>” para realizar abstracciones de acceso a información de proyectos o disco tal y como se realizan con Apps.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26D03-741C-4DF2-BE49-E827A8F1D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Visual Studio para Windows y macOS</a:t>
            </a:r>
          </a:p>
        </p:txBody>
      </p:sp>
    </p:spTree>
    <p:extLst>
      <p:ext uri="{BB962C8B-B14F-4D97-AF65-F5344CB8AC3E}">
        <p14:creationId xmlns:p14="http://schemas.microsoft.com/office/powerpoint/2010/main" val="3829107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Extensiones para Visual Studio utilizando Xamarin.Forms (Ejemplo básico)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5856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F5BCD-CE5A-4438-9850-2C17E3A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Extensibilidad en Visual 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6C959-B75A-4202-B014-3F4145CE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Measurer</a:t>
            </a:r>
            <a:r>
              <a:rPr lang="es-ES" sz="4400" dirty="0"/>
              <a:t> 4000 es una herramienta destinada a medir la cantidad de código compartido y específico de un proyecto Xamarin.</a:t>
            </a:r>
          </a:p>
          <a:p>
            <a:r>
              <a:rPr lang="es-ES" sz="4400" dirty="0"/>
              <a:t>Herramienta disponible para Windows y macOS (WPF y Cocoa respectivamente).</a:t>
            </a:r>
          </a:p>
          <a:p>
            <a:endParaRPr lang="es-ES" sz="4400" dirty="0"/>
          </a:p>
          <a:p>
            <a:pPr algn="ctr"/>
            <a:r>
              <a:rPr lang="es-ES" sz="5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¿Podemos unificar y compartir más además de tenerlo todo integrado en el IDE?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26D03-741C-4DF2-BE49-E827A8F1D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Veamos un ejemplo con más UI!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C7790A-E6FC-4C6C-B1F3-9B343DD2352F}"/>
              </a:ext>
            </a:extLst>
          </p:cNvPr>
          <p:cNvSpPr/>
          <p:nvPr/>
        </p:nvSpPr>
        <p:spPr>
          <a:xfrm>
            <a:off x="15316657" y="12963842"/>
            <a:ext cx="8905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D0FF"/>
                </a:solidFill>
              </a:rPr>
              <a:t>https://github.com/jmmortega/Measurer4000</a:t>
            </a:r>
          </a:p>
        </p:txBody>
      </p:sp>
    </p:spTree>
    <p:extLst>
      <p:ext uri="{BB962C8B-B14F-4D97-AF65-F5344CB8AC3E}">
        <p14:creationId xmlns:p14="http://schemas.microsoft.com/office/powerpoint/2010/main" val="3544398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26D03-741C-4DF2-BE49-E827A8F1D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7859" y="6892861"/>
            <a:ext cx="7007908" cy="80164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Visual Studio macOS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90C97C-6DE2-4BA3-BB33-F144C30C1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59" y="7979471"/>
            <a:ext cx="11706479" cy="51592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78F0F8-E57F-4B9D-B144-219109112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338" y="2524625"/>
            <a:ext cx="10600216" cy="5423622"/>
          </a:xfrm>
          <a:prstGeom prst="rect">
            <a:avLst/>
          </a:prstGeom>
        </p:spPr>
      </p:pic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680D7725-C78F-422C-8354-219149159B93}"/>
              </a:ext>
            </a:extLst>
          </p:cNvPr>
          <p:cNvSpPr txBox="1">
            <a:spLocks/>
          </p:cNvSpPr>
          <p:nvPr/>
        </p:nvSpPr>
        <p:spPr>
          <a:xfrm>
            <a:off x="12896738" y="1875384"/>
            <a:ext cx="7007908" cy="8016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Visual Studio Windows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62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58C46E-358F-4E76-9A37-379AE403E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br>
              <a:rPr lang="es-ES" dirty="0"/>
            </a:br>
            <a:r>
              <a:rPr lang="es-ES" sz="6600" dirty="0"/>
              <a:t>Extensiones para Visual Studio utilizando Xamarin.Forms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7084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F5BCD-CE5A-4438-9850-2C17E3A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claves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6C959-B75A-4202-B014-3F4145CE6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7" y="5976000"/>
            <a:ext cx="19194047" cy="665487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5400" dirty="0" err="1"/>
              <a:t>Custom</a:t>
            </a:r>
            <a:r>
              <a:rPr lang="es-ES" sz="5400" dirty="0"/>
              <a:t> Renderers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5400" dirty="0" err="1"/>
              <a:t>Native</a:t>
            </a:r>
            <a:r>
              <a:rPr lang="es-ES" sz="5400" dirty="0"/>
              <a:t> Forms </a:t>
            </a:r>
            <a:r>
              <a:rPr lang="es-ES" sz="5400" dirty="0" err="1"/>
              <a:t>Embedding</a:t>
            </a:r>
            <a:endParaRPr lang="es-ES" sz="5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5400" dirty="0" err="1"/>
              <a:t>Binding</a:t>
            </a:r>
            <a:r>
              <a:rPr lang="es-ES" sz="5400" dirty="0"/>
              <a:t> </a:t>
            </a:r>
            <a:r>
              <a:rPr lang="es-ES" sz="5400" dirty="0" err="1"/>
              <a:t>Libraries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26D03-741C-4DF2-BE49-E827A8F1D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Para conseguir integraciones complejas</a:t>
            </a:r>
          </a:p>
        </p:txBody>
      </p:sp>
    </p:spTree>
    <p:extLst>
      <p:ext uri="{BB962C8B-B14F-4D97-AF65-F5344CB8AC3E}">
        <p14:creationId xmlns:p14="http://schemas.microsoft.com/office/powerpoint/2010/main" val="4254353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4948724" y="7477125"/>
            <a:ext cx="3454175" cy="345417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3"/>
          </a:p>
        </p:txBody>
      </p:sp>
      <p:sp>
        <p:nvSpPr>
          <p:cNvPr id="8" name="Rectangle 2"/>
          <p:cNvSpPr/>
          <p:nvPr/>
        </p:nvSpPr>
        <p:spPr>
          <a:xfrm>
            <a:off x="4135977" y="5960846"/>
            <a:ext cx="5892416" cy="995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2933" dirty="0" err="1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</a:p>
        </p:txBody>
      </p:sp>
      <p:sp>
        <p:nvSpPr>
          <p:cNvPr id="9" name="Rectangle 2"/>
          <p:cNvSpPr/>
          <p:nvPr/>
        </p:nvSpPr>
        <p:spPr>
          <a:xfrm>
            <a:off x="5410040" y="7719362"/>
            <a:ext cx="2531542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10" name="Rectangle 2"/>
          <p:cNvSpPr/>
          <p:nvPr/>
        </p:nvSpPr>
        <p:spPr>
          <a:xfrm>
            <a:off x="5151912" y="8532109"/>
            <a:ext cx="3047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2400" dirty="0" err="1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24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2400" dirty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031869" y="8368328"/>
            <a:ext cx="30477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8951266" y="7769232"/>
            <a:ext cx="4422661" cy="8917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3"/>
          </a:p>
        </p:txBody>
      </p:sp>
      <p:sp>
        <p:nvSpPr>
          <p:cNvPr id="14" name="Rectangle 2"/>
          <p:cNvSpPr/>
          <p:nvPr/>
        </p:nvSpPr>
        <p:spPr>
          <a:xfrm>
            <a:off x="8951265" y="8660936"/>
            <a:ext cx="3914695" cy="14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2933" dirty="0" err="1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3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3" dirty="0" err="1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3" dirty="0" err="1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933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933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933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5" y="4944234"/>
            <a:ext cx="1838051" cy="18380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58" y="7321772"/>
            <a:ext cx="1838051" cy="183805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296" y="9699308"/>
            <a:ext cx="1843080" cy="184308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5751208" y="5161197"/>
            <a:ext cx="4161097" cy="129043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3"/>
          </a:p>
        </p:txBody>
      </p:sp>
      <p:sp>
        <p:nvSpPr>
          <p:cNvPr id="19" name="Rectángulo 18"/>
          <p:cNvSpPr/>
          <p:nvPr/>
        </p:nvSpPr>
        <p:spPr>
          <a:xfrm>
            <a:off x="15751205" y="7576629"/>
            <a:ext cx="4161097" cy="129043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3"/>
          </a:p>
        </p:txBody>
      </p:sp>
      <p:sp>
        <p:nvSpPr>
          <p:cNvPr id="20" name="Rectángulo 19"/>
          <p:cNvSpPr/>
          <p:nvPr/>
        </p:nvSpPr>
        <p:spPr>
          <a:xfrm>
            <a:off x="15742000" y="10034421"/>
            <a:ext cx="4161097" cy="129043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3"/>
          </a:p>
        </p:txBody>
      </p:sp>
      <p:sp>
        <p:nvSpPr>
          <p:cNvPr id="21" name="Rectangle 2"/>
          <p:cNvSpPr/>
          <p:nvPr/>
        </p:nvSpPr>
        <p:spPr>
          <a:xfrm>
            <a:off x="16138938" y="5366364"/>
            <a:ext cx="3385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16254942" y="7802660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16254942" y="10210506"/>
            <a:ext cx="3385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19912303" y="5776707"/>
            <a:ext cx="1828681" cy="29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9903096" y="8240800"/>
            <a:ext cx="1828681" cy="29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19894118" y="10704892"/>
            <a:ext cx="1828681" cy="29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21703665" y="5353415"/>
            <a:ext cx="2684495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 err="1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2933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21697919" y="7891552"/>
            <a:ext cx="2684495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0" name="Rectangle 2"/>
          <p:cNvSpPr/>
          <p:nvPr/>
        </p:nvSpPr>
        <p:spPr>
          <a:xfrm>
            <a:off x="21697916" y="10330843"/>
            <a:ext cx="2684495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15765377" y="5170498"/>
            <a:ext cx="4161097" cy="12904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733"/>
          </a:p>
        </p:txBody>
      </p:sp>
      <p:sp>
        <p:nvSpPr>
          <p:cNvPr id="32" name="Rectangle 2"/>
          <p:cNvSpPr/>
          <p:nvPr/>
        </p:nvSpPr>
        <p:spPr>
          <a:xfrm>
            <a:off x="15901719" y="5395063"/>
            <a:ext cx="40920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3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21530949" y="4641128"/>
            <a:ext cx="268072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6" dirty="0" err="1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4266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5D56A20-A74D-4D86-962D-935D8E62BF5C}"/>
              </a:ext>
            </a:extLst>
          </p:cNvPr>
          <p:cNvSpPr txBox="1">
            <a:spLocks/>
          </p:cNvSpPr>
          <p:nvPr/>
        </p:nvSpPr>
        <p:spPr>
          <a:xfrm>
            <a:off x="4140738" y="2162435"/>
            <a:ext cx="18565384" cy="265112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466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  <a:cs typeface="+mj-cs"/>
              </a:defRPr>
            </a:lvl1pPr>
          </a:lstStyle>
          <a:p>
            <a:r>
              <a:rPr lang="es-ES" dirty="0" err="1"/>
              <a:t>Custom</a:t>
            </a:r>
            <a:r>
              <a:rPr lang="es-ES" dirty="0"/>
              <a:t> Renderers</a:t>
            </a:r>
          </a:p>
        </p:txBody>
      </p:sp>
    </p:spTree>
    <p:extLst>
      <p:ext uri="{BB962C8B-B14F-4D97-AF65-F5344CB8AC3E}">
        <p14:creationId xmlns:p14="http://schemas.microsoft.com/office/powerpoint/2010/main" val="983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F5BCD-CE5A-4438-9850-2C17E3A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Native</a:t>
            </a:r>
            <a:r>
              <a:rPr lang="es-ES" dirty="0"/>
              <a:t> Forms </a:t>
            </a:r>
            <a:r>
              <a:rPr lang="es-ES" dirty="0" err="1"/>
              <a:t>Embedding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6C959-B75A-4202-B014-3F4145CE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Con </a:t>
            </a:r>
            <a:r>
              <a:rPr lang="es-ES" sz="5400" b="1" dirty="0" err="1"/>
              <a:t>Native</a:t>
            </a:r>
            <a:r>
              <a:rPr lang="es-ES" sz="5400" b="1" dirty="0"/>
              <a:t> Forms</a:t>
            </a:r>
            <a:r>
              <a:rPr lang="es-ES" sz="5400" dirty="0"/>
              <a:t>, se pueden utilizar páginas XAML en aplicaciones Xamarin para iOS y Android junto con Storyboards y Android </a:t>
            </a:r>
            <a:r>
              <a:rPr lang="es-ES" sz="5400" dirty="0" err="1"/>
              <a:t>XMLs</a:t>
            </a:r>
            <a:r>
              <a:rPr lang="es-ES" sz="5400" dirty="0"/>
              <a:t>.</a:t>
            </a:r>
          </a:p>
          <a:p>
            <a:endParaRPr lang="es-ES" sz="5400" dirty="0"/>
          </a:p>
          <a:p>
            <a:r>
              <a:rPr lang="es-ES" sz="5400" dirty="0"/>
              <a:t>Disponible también con nuevos backends: WPF y GTK#.</a:t>
            </a:r>
            <a:endParaRPr lang="en-US" sz="4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26D03-741C-4DF2-BE49-E827A8F1D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Embeber Xamarin.Forms en Apps Xamarin </a:t>
            </a:r>
            <a:r>
              <a:rPr lang="es-ES" dirty="0" err="1"/>
              <a:t>Native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8828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F5BCD-CE5A-4438-9850-2C17E3A0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Binding</a:t>
            </a:r>
            <a:r>
              <a:rPr lang="es-ES" dirty="0"/>
              <a:t> </a:t>
            </a:r>
            <a:r>
              <a:rPr lang="es-ES" dirty="0" err="1"/>
              <a:t>Libraries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6C959-B75A-4202-B014-3F4145CE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El ecosistema de librerías nativas para Android y iOS es enorme. Por este motivo, con frecuencia tiene sentido utilizar una librería nativa desde nuestras Apps Xamarin. </a:t>
            </a:r>
          </a:p>
          <a:p>
            <a:r>
              <a:rPr lang="es-ES" sz="5400" dirty="0"/>
              <a:t>Podemos crear una librería de enlace, un </a:t>
            </a:r>
            <a:r>
              <a:rPr lang="es-ES" sz="5400" dirty="0" err="1"/>
              <a:t>wrapper</a:t>
            </a:r>
            <a:r>
              <a:rPr lang="es-ES" sz="5400" dirty="0"/>
              <a:t> en C# que permita invocar código de Java o </a:t>
            </a:r>
            <a:r>
              <a:rPr lang="es-ES" sz="5400" dirty="0" err="1"/>
              <a:t>Objective</a:t>
            </a:r>
            <a:r>
              <a:rPr lang="es-ES" sz="5400" dirty="0"/>
              <a:t>-C - Swift a través de llamadas C#.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26D03-741C-4DF2-BE49-E827A8F1D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Shapie</a:t>
            </a:r>
            <a:r>
              <a:rPr lang="es-ES" dirty="0"/>
              <a:t>, la clave</a:t>
            </a:r>
          </a:p>
        </p:txBody>
      </p:sp>
    </p:spTree>
    <p:extLst>
      <p:ext uri="{BB962C8B-B14F-4D97-AF65-F5344CB8AC3E}">
        <p14:creationId xmlns:p14="http://schemas.microsoft.com/office/powerpoint/2010/main" val="1420331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/>
              <a:t>Con Xamarin.Forms 3.0 tenemos acceso a nuevas plataformas como WPF o Linux (GTK#).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/>
              <a:t>Se añaden nuevos dispositivos como Wearables Samsung con soporte a Xamarin.Forms.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/>
              <a:t>Gracias a nuevas plataformas como GTK# se añaden nuevas posibilidades en dispositivos IoT o incluso en extensiones para Visual Studio utilizando Forms </a:t>
            </a:r>
            <a:r>
              <a:rPr lang="es-ES" sz="4800" dirty="0" err="1"/>
              <a:t>Embedding</a:t>
            </a:r>
            <a:r>
              <a:rPr lang="es-ES" sz="48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/>
              <a:t>Contribuciones F100 y nuevas características como </a:t>
            </a:r>
            <a:r>
              <a:rPr lang="es-ES" sz="4800" dirty="0" err="1"/>
              <a:t>VisualStateManager</a:t>
            </a:r>
            <a:r>
              <a:rPr lang="es-ES" sz="4800" dirty="0"/>
              <a:t> o </a:t>
            </a:r>
            <a:r>
              <a:rPr lang="es-ES" sz="4800" dirty="0" err="1"/>
              <a:t>FlexLayout</a:t>
            </a:r>
            <a:r>
              <a:rPr lang="es-ES" sz="4800" dirty="0"/>
              <a:t> contribuyen a realizar aplicaciones visualmente atractivas con menos esfuerzo.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/>
              <a:t>Gracias a integraciones con </a:t>
            </a:r>
            <a:r>
              <a:rPr lang="es-ES" sz="4800" dirty="0" err="1"/>
              <a:t>Urho</a:t>
            </a:r>
            <a:r>
              <a:rPr lang="es-ES" sz="4800" dirty="0"/>
              <a:t>, WaveEngine o </a:t>
            </a:r>
            <a:r>
              <a:rPr lang="es-ES" sz="4800" dirty="0" err="1"/>
              <a:t>SkiaSharp</a:t>
            </a:r>
            <a:r>
              <a:rPr lang="es-ES" sz="4800" dirty="0"/>
              <a:t> se pueden realizar aplicaciones con contenido visual complejo.</a:t>
            </a:r>
          </a:p>
          <a:p>
            <a:endParaRPr lang="es-ES" sz="4800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961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76370" y="2155202"/>
            <a:ext cx="10614836" cy="1226729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incluye</a:t>
            </a:r>
            <a:r>
              <a:rPr lang="en-US" dirty="0"/>
              <a:t>?</a:t>
            </a:r>
          </a:p>
        </p:txBody>
      </p:sp>
      <p:sp>
        <p:nvSpPr>
          <p:cNvPr id="10" name="Text Placeholder 18"/>
          <p:cNvSpPr txBox="1">
            <a:spLocks/>
          </p:cNvSpPr>
          <p:nvPr/>
        </p:nvSpPr>
        <p:spPr>
          <a:xfrm>
            <a:off x="11718193" y="2498017"/>
            <a:ext cx="11087851" cy="7965017"/>
          </a:xfrm>
          <a:prstGeom prst="rect">
            <a:avLst/>
          </a:prstGeom>
        </p:spPr>
        <p:txBody>
          <a:bodyPr vert="horz" wrap="square" lIns="286795" tIns="179250" rIns="286795" bIns="17925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5490" dirty="0">
                <a:solidFill>
                  <a:srgbClr val="6FBD23"/>
                </a:solidFill>
              </a:rPr>
              <a:t>✓  </a:t>
            </a:r>
            <a:r>
              <a:rPr lang="en-US" sz="5490" dirty="0">
                <a:solidFill>
                  <a:schemeClr val="tx1"/>
                </a:solidFill>
                <a:latin typeface="+mj-lt"/>
              </a:rPr>
              <a:t>40+ </a:t>
            </a:r>
            <a:r>
              <a:rPr lang="en-US" sz="5490" dirty="0" err="1">
                <a:solidFill>
                  <a:schemeClr val="tx1"/>
                </a:solidFill>
                <a:latin typeface="+mj-lt"/>
              </a:rPr>
              <a:t>páginas</a:t>
            </a:r>
            <a:r>
              <a:rPr lang="en-US" sz="5490" dirty="0">
                <a:solidFill>
                  <a:schemeClr val="tx1"/>
                </a:solidFill>
                <a:latin typeface="+mj-lt"/>
              </a:rPr>
              <a:t>, layouts, y </a:t>
            </a:r>
            <a:r>
              <a:rPr lang="en-US" sz="5490" dirty="0" err="1">
                <a:solidFill>
                  <a:schemeClr val="tx1"/>
                </a:solidFill>
                <a:latin typeface="+mj-lt"/>
              </a:rPr>
              <a:t>controles</a:t>
            </a:r>
            <a:endParaRPr lang="en-US" sz="5490" dirty="0">
              <a:solidFill>
                <a:schemeClr val="tx1"/>
              </a:solidFill>
              <a:latin typeface="+mj-lt"/>
            </a:endParaRPr>
          </a:p>
          <a:p>
            <a:pPr marL="0" indent="0"/>
            <a:r>
              <a:rPr lang="en-US" sz="5490" dirty="0">
                <a:solidFill>
                  <a:schemeClr val="tx1"/>
                </a:solidFill>
                <a:latin typeface="+mj-lt"/>
              </a:rPr>
              <a:t>      </a:t>
            </a:r>
            <a:r>
              <a:rPr lang="en-US" sz="4706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(code behind o XAML)</a:t>
            </a:r>
          </a:p>
          <a:p>
            <a:pPr marL="0" indent="0">
              <a:lnSpc>
                <a:spcPct val="110000"/>
              </a:lnSpc>
            </a:pPr>
            <a:r>
              <a:rPr lang="en-US" sz="5490" dirty="0">
                <a:solidFill>
                  <a:srgbClr val="6FBD23"/>
                </a:solidFill>
              </a:rPr>
              <a:t>✓  </a:t>
            </a:r>
            <a:r>
              <a:rPr lang="en-US" sz="5490" dirty="0">
                <a:solidFill>
                  <a:schemeClr val="tx1"/>
                </a:solidFill>
                <a:latin typeface="+mj-lt"/>
              </a:rPr>
              <a:t>Two-way data binding</a:t>
            </a:r>
          </a:p>
          <a:p>
            <a:pPr marL="0" indent="0">
              <a:lnSpc>
                <a:spcPct val="110000"/>
              </a:lnSpc>
            </a:pPr>
            <a:r>
              <a:rPr lang="en-US" sz="5490" dirty="0">
                <a:solidFill>
                  <a:srgbClr val="6FBD23"/>
                </a:solidFill>
              </a:rPr>
              <a:t>✓  </a:t>
            </a:r>
            <a:r>
              <a:rPr lang="en-US" sz="5490" dirty="0" err="1">
                <a:solidFill>
                  <a:schemeClr val="tx1"/>
                </a:solidFill>
                <a:latin typeface="+mj-lt"/>
              </a:rPr>
              <a:t>Navegación</a:t>
            </a:r>
            <a:endParaRPr lang="en-US" sz="5490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</a:pPr>
            <a:r>
              <a:rPr lang="en-US" sz="5490" dirty="0">
                <a:solidFill>
                  <a:srgbClr val="6FBD23"/>
                </a:solidFill>
              </a:rPr>
              <a:t>✓ </a:t>
            </a:r>
            <a:r>
              <a:rPr lang="en-US" sz="5490" dirty="0">
                <a:solidFill>
                  <a:schemeClr val="tx1"/>
                </a:solidFill>
                <a:latin typeface="+mj-lt"/>
              </a:rPr>
              <a:t>API de </a:t>
            </a:r>
            <a:r>
              <a:rPr lang="en-US" sz="5490" dirty="0" err="1">
                <a:solidFill>
                  <a:schemeClr val="tx1"/>
                </a:solidFill>
                <a:latin typeface="+mj-lt"/>
              </a:rPr>
              <a:t>animaciones</a:t>
            </a:r>
            <a:endParaRPr lang="en-US" sz="5490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</a:pPr>
            <a:r>
              <a:rPr lang="en-US" sz="5490" dirty="0">
                <a:solidFill>
                  <a:srgbClr val="6FBD23"/>
                </a:solidFill>
              </a:rPr>
              <a:t>✓  </a:t>
            </a:r>
            <a:r>
              <a:rPr lang="en-US" sz="5490" dirty="0">
                <a:solidFill>
                  <a:schemeClr val="tx1"/>
                </a:solidFill>
                <a:latin typeface="+mj-lt"/>
              </a:rPr>
              <a:t>Dependency Service</a:t>
            </a:r>
          </a:p>
          <a:p>
            <a:pPr marL="0" indent="0">
              <a:lnSpc>
                <a:spcPct val="110000"/>
              </a:lnSpc>
            </a:pPr>
            <a:r>
              <a:rPr lang="en-US" sz="5490" dirty="0">
                <a:solidFill>
                  <a:srgbClr val="6FBD23"/>
                </a:solidFill>
              </a:rPr>
              <a:t>✓  </a:t>
            </a:r>
            <a:r>
              <a:rPr lang="en-US" sz="5490" dirty="0">
                <a:solidFill>
                  <a:schemeClr val="tx1"/>
                </a:solidFill>
                <a:latin typeface="+mj-lt"/>
              </a:rPr>
              <a:t>Messaging Center</a:t>
            </a:r>
          </a:p>
          <a:p>
            <a:pPr marL="0" indent="0">
              <a:lnSpc>
                <a:spcPct val="110000"/>
              </a:lnSpc>
            </a:pPr>
            <a:endParaRPr lang="en-US" sz="5490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</a:pPr>
            <a:endParaRPr lang="en-US" sz="549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576369" y="4121778"/>
            <a:ext cx="9004406" cy="6403704"/>
            <a:chOff x="6671469" y="1838670"/>
            <a:chExt cx="4593431" cy="3266731"/>
          </a:xfrm>
        </p:grpSpPr>
        <p:sp>
          <p:nvSpPr>
            <p:cNvPr id="49" name="Rectangle 48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50" tIns="179250" rIns="67225" bIns="67225" rtlCol="0" anchor="b" anchorCtr="0"/>
            <a:lstStyle/>
            <a:p>
              <a:pPr algn="ctr" defTabSz="182761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50" tIns="179250" rIns="67225" bIns="67225" rtlCol="0" anchor="b" anchorCtr="0"/>
            <a:lstStyle/>
            <a:p>
              <a:pPr algn="ctr" defTabSz="182761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50" tIns="179250" rIns="67225" bIns="67225" rtlCol="0" anchor="b" anchorCtr="0"/>
            <a:lstStyle/>
            <a:p>
              <a:pPr algn="ctr" defTabSz="182761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50" tIns="179250" rIns="67225" bIns="67225" rtlCol="0" anchor="b" anchorCtr="0"/>
            <a:lstStyle/>
            <a:p>
              <a:pPr algn="ctr" defTabSz="1827611"/>
              <a:r>
                <a:rPr lang="en-US" sz="156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81202" y="3791322"/>
              <a:ext cx="4583698" cy="695667"/>
            </a:xfrm>
            <a:prstGeom prst="rect">
              <a:avLst/>
            </a:prstGeom>
            <a:noFill/>
          </p:spPr>
          <p:txBody>
            <a:bodyPr wrap="square" lIns="358494" tIns="286795" rIns="358494" bIns="286795" rtlCol="0">
              <a:spAutoFit/>
            </a:bodyPr>
            <a:lstStyle/>
            <a:p>
              <a:pPr algn="ctr" defTabSz="182773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98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50" tIns="179250" rIns="67225" bIns="67225" rtlCol="0" anchor="b" anchorCtr="0"/>
            <a:lstStyle/>
            <a:p>
              <a:pPr algn="ctr" defTabSz="1827611"/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64" name="Oval 63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79250" tIns="179250" rIns="67225" bIns="67225" rtlCol="0" anchor="b" anchorCtr="0"/>
                <a:lstStyle/>
                <a:p>
                  <a:pPr algn="ctr" defTabSz="1827611"/>
                  <a:endParaRPr lang="en-US" sz="156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Picture 64" descr="Apple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62" name="Oval 61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79250" tIns="179250" rIns="67225" bIns="67225" rtlCol="0" anchor="b" anchorCtr="0"/>
                <a:lstStyle/>
                <a:p>
                  <a:pPr algn="ctr" defTabSz="1827611"/>
                  <a:endParaRPr lang="en-US" sz="156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3" name="Picture 62" descr="Android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60" name="Oval 59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79250" tIns="179250" rIns="67225" bIns="67225" rtlCol="0" anchor="b" anchorCtr="0"/>
                <a:lstStyle/>
                <a:p>
                  <a:pPr algn="ctr" defTabSz="1827611"/>
                  <a:endParaRPr lang="en-US" sz="156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1" name="Picture 60" descr="Windows_logo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/>
            <p:cNvSpPr txBox="1"/>
            <p:nvPr/>
          </p:nvSpPr>
          <p:spPr>
            <a:xfrm>
              <a:off x="6681202" y="2597523"/>
              <a:ext cx="4583698" cy="787843"/>
            </a:xfrm>
            <a:prstGeom prst="rect">
              <a:avLst/>
            </a:prstGeom>
            <a:noFill/>
          </p:spPr>
          <p:txBody>
            <a:bodyPr wrap="square" lIns="358494" tIns="286795" rIns="358494" bIns="286795" rtlCol="0">
              <a:spAutoFit/>
            </a:bodyPr>
            <a:lstStyle/>
            <a:p>
              <a:pPr algn="ctr" defTabSz="182773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272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5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Preguntas &amp; Respuestas (pronto, pero antes)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7092105" cy="7341658"/>
          </a:xfrm>
        </p:spPr>
        <p:txBody>
          <a:bodyPr>
            <a:normAutofit/>
          </a:bodyPr>
          <a:lstStyle/>
          <a:p>
            <a:r>
              <a:rPr lang="es-ES" sz="4800" dirty="0"/>
              <a:t>Sortearemos una licencia de </a:t>
            </a:r>
            <a:r>
              <a:rPr lang="es-ES" sz="4800" b="1" dirty="0"/>
              <a:t>Grial UI Kit </a:t>
            </a:r>
            <a:r>
              <a:rPr lang="es-ES" sz="4800" dirty="0"/>
              <a:t>y una licencia de </a:t>
            </a:r>
            <a:r>
              <a:rPr lang="es-ES" sz="4800" b="1" dirty="0"/>
              <a:t>Live XAML </a:t>
            </a:r>
            <a:r>
              <a:rPr lang="es-ES" sz="4800" dirty="0"/>
              <a:t>entre todos aquellos que realicen preguntas. </a:t>
            </a:r>
          </a:p>
          <a:p>
            <a:endParaRPr lang="es-ES" sz="4800" dirty="0"/>
          </a:p>
          <a:p>
            <a:r>
              <a:rPr lang="es-ES" sz="4800" dirty="0"/>
              <a:t>Esta bien, esta bien, si nadie pregunta, sortearemos entre todos ;)</a:t>
            </a:r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689CACA-94DD-46F5-8AB6-E3C788415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844" y="4783016"/>
            <a:ext cx="10255556" cy="58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40" y="2937955"/>
            <a:ext cx="12891305" cy="8363091"/>
          </a:xfrm>
        </p:spPr>
        <p:txBody>
          <a:bodyPr/>
          <a:lstStyle/>
          <a:p>
            <a:r>
              <a:rPr lang="es-ES" dirty="0"/>
              <a:t>Preguntas &amp; Respuestas</a:t>
            </a:r>
          </a:p>
        </p:txBody>
      </p:sp>
    </p:spTree>
    <p:extLst>
      <p:ext uri="{BB962C8B-B14F-4D97-AF65-F5344CB8AC3E}">
        <p14:creationId xmlns:p14="http://schemas.microsoft.com/office/powerpoint/2010/main" val="2216656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5A186-ED98-4696-A9A4-7E6D11F55B74}"/>
              </a:ext>
            </a:extLst>
          </p:cNvPr>
          <p:cNvSpPr/>
          <p:nvPr/>
        </p:nvSpPr>
        <p:spPr>
          <a:xfrm>
            <a:off x="3047802" y="-18601"/>
            <a:ext cx="18286809" cy="13734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07FCDD-1854-423F-98F3-C63B6995711C}"/>
              </a:ext>
            </a:extLst>
          </p:cNvPr>
          <p:cNvSpPr/>
          <p:nvPr/>
        </p:nvSpPr>
        <p:spPr>
          <a:xfrm>
            <a:off x="-1" y="11178895"/>
            <a:ext cx="24382413" cy="25366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7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BDD98A-FDE5-4499-969E-2BDAF2419AA0}"/>
              </a:ext>
            </a:extLst>
          </p:cNvPr>
          <p:cNvSpPr/>
          <p:nvPr/>
        </p:nvSpPr>
        <p:spPr>
          <a:xfrm>
            <a:off x="-1" y="-18603"/>
            <a:ext cx="24382413" cy="26954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7200"/>
          </a:p>
        </p:txBody>
      </p:sp>
      <p:sp>
        <p:nvSpPr>
          <p:cNvPr id="3076" name="TextBox 4">
            <a:extLst>
              <a:ext uri="{FF2B5EF4-FFF2-40B4-BE49-F238E27FC236}">
                <a16:creationId xmlns:a16="http://schemas.microsoft.com/office/drawing/2014/main" id="{01454F06-FD00-4355-B13A-9FC6DF71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8925" y="1375798"/>
            <a:ext cx="58828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sz="360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www.campusmvp.es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65041B-A769-47F5-8888-026800B2206C}"/>
              </a:ext>
            </a:extLst>
          </p:cNvPr>
          <p:cNvSpPr/>
          <p:nvPr/>
        </p:nvSpPr>
        <p:spPr>
          <a:xfrm>
            <a:off x="3047802" y="4883692"/>
            <a:ext cx="18286809" cy="107721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s-ES_tradnl" sz="6400" dirty="0">
                <a:solidFill>
                  <a:srgbClr val="49D1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10% de descuento </a:t>
            </a:r>
            <a:r>
              <a:rPr lang="es-ES_tradnl" sz="6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exclusivo</a:t>
            </a:r>
            <a:endParaRPr lang="es-ES_tradnl" sz="4000" spc="-8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835B4D7-9F6F-4203-B232-D780D2ECA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1339" y="6904700"/>
            <a:ext cx="6495627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" altLang="es-ES" sz="3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 este código:</a:t>
            </a:r>
          </a:p>
        </p:txBody>
      </p:sp>
      <p:sp>
        <p:nvSpPr>
          <p:cNvPr id="3079" name="TextBox 5">
            <a:extLst>
              <a:ext uri="{FF2B5EF4-FFF2-40B4-BE49-F238E27FC236}">
                <a16:creationId xmlns:a16="http://schemas.microsoft.com/office/drawing/2014/main" id="{C7C367BE-EAD7-4CC9-AFCD-2292DFEA7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3585" y="7580139"/>
            <a:ext cx="60755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ES" sz="7200" b="1" dirty="0">
                <a:solidFill>
                  <a:srgbClr val="FF6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DOTN18MAD</a:t>
            </a:r>
            <a:endParaRPr lang="es-ES" altLang="es-ES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80" name="CuadroTexto 18">
            <a:extLst>
              <a:ext uri="{FF2B5EF4-FFF2-40B4-BE49-F238E27FC236}">
                <a16:creationId xmlns:a16="http://schemas.microsoft.com/office/drawing/2014/main" id="{9A28731E-936D-4842-8E47-65B8CC390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047" y="838593"/>
            <a:ext cx="113054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sz="3600">
                <a:solidFill>
                  <a:schemeClr val="bg1"/>
                </a:solidFill>
              </a:rPr>
              <a:t>La mejor formación online para desarrolladores como tú</a:t>
            </a:r>
          </a:p>
        </p:txBody>
      </p:sp>
      <p:sp>
        <p:nvSpPr>
          <p:cNvPr id="3081" name="TextBox 4">
            <a:extLst>
              <a:ext uri="{FF2B5EF4-FFF2-40B4-BE49-F238E27FC236}">
                <a16:creationId xmlns:a16="http://schemas.microsoft.com/office/drawing/2014/main" id="{4C391B56-B3B5-4FD6-95C1-85F732BAF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802" y="9209248"/>
            <a:ext cx="18286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ES" sz="2800" dirty="0">
                <a:solidFill>
                  <a:srgbClr val="254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cupón es válido </a:t>
            </a:r>
            <a:r>
              <a:rPr lang="es-ES" altLang="es-ES" sz="2800" b="1" dirty="0">
                <a:solidFill>
                  <a:srgbClr val="254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hasta el 5 de Junio de 2018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4A68640-8FB1-4EBF-B4F7-B6E29D6D7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645" y="435397"/>
            <a:ext cx="2990655" cy="186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1CD8A9-44C5-4245-903B-B0AB6B5B0FEE}"/>
              </a:ext>
            </a:extLst>
          </p:cNvPr>
          <p:cNvSpPr txBox="1"/>
          <p:nvPr/>
        </p:nvSpPr>
        <p:spPr>
          <a:xfrm>
            <a:off x="3047802" y="9775639"/>
            <a:ext cx="18286809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_tradnl" sz="2800" spc="-8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(Si eres estudiante o desempleado, pídenos tu cupón del 30% de descuento)</a:t>
            </a:r>
            <a:endParaRPr lang="es-ES" sz="2800" dirty="0"/>
          </a:p>
        </p:txBody>
      </p:sp>
      <p:pic>
        <p:nvPicPr>
          <p:cNvPr id="3084" name="Picture 14">
            <a:extLst>
              <a:ext uri="{FF2B5EF4-FFF2-40B4-BE49-F238E27FC236}">
                <a16:creationId xmlns:a16="http://schemas.microsoft.com/office/drawing/2014/main" id="{ECFC6BFC-21EF-4F6E-AB6D-CFB048A57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98" y="10867768"/>
            <a:ext cx="2266802" cy="226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5" name="CuadroTexto 18">
            <a:extLst>
              <a:ext uri="{FF2B5EF4-FFF2-40B4-BE49-F238E27FC236}">
                <a16:creationId xmlns:a16="http://schemas.microsoft.com/office/drawing/2014/main" id="{5DD178F8-6874-42F6-97E8-8FB00A05D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199" y="11569394"/>
            <a:ext cx="98259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dirty="0">
                <a:solidFill>
                  <a:schemeClr val="bg1"/>
                </a:solidFill>
              </a:rPr>
              <a:t>¡Estamos estrenamos curso de Docker y Kubernetes!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dirty="0">
                <a:solidFill>
                  <a:schemeClr val="bg1"/>
                </a:solidFill>
              </a:rPr>
              <a:t>Descúbrelo es </a:t>
            </a:r>
            <a:r>
              <a:rPr lang="es-ES" altLang="es-ES" dirty="0">
                <a:solidFill>
                  <a:srgbClr val="FF9900"/>
                </a:solidFill>
              </a:rPr>
              <a:t>campusMVP.es</a:t>
            </a: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1C6A8493-CE75-4100-8457-1D3733FB1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802" y="5830260"/>
            <a:ext cx="18286809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" altLang="es-ES" sz="3600" dirty="0">
                <a:solidFill>
                  <a:schemeClr val="accent1">
                    <a:lumMod val="50000"/>
                  </a:schemeClr>
                </a:solidFill>
              </a:rPr>
              <a:t>en todos los cursos online de campusMVP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3AACE-F952-42C7-AEA2-36BDA5FC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73" y="3156819"/>
            <a:ext cx="5594080" cy="15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43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3380508" y="10567435"/>
            <a:ext cx="17626040" cy="2023374"/>
          </a:xfrm>
        </p:spPr>
        <p:txBody>
          <a:bodyPr/>
          <a:lstStyle/>
          <a:p>
            <a:pPr marL="0" indent="0" algn="ctr">
              <a:spcAft>
                <a:spcPts val="1176"/>
              </a:spcAft>
              <a:buNone/>
            </a:pP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Crear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UIs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nativas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para iOS, Android, y Windows </a:t>
            </a:r>
          </a:p>
          <a:p>
            <a:pPr marL="0" indent="0" algn="ctr">
              <a:spcAft>
                <a:spcPts val="1176"/>
              </a:spcAft>
              <a:buNone/>
            </a:pP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Desde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un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mismo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archivo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común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compartido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C#.</a:t>
            </a: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540097" y="733702"/>
            <a:ext cx="23306857" cy="17987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Xamarin.Forms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14" y="3257899"/>
            <a:ext cx="17229588" cy="7200203"/>
          </a:xfrm>
          <a:prstGeom prst="rect">
            <a:avLst/>
          </a:prstGeom>
        </p:spPr>
      </p:pic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5B32701B-A317-4024-A937-EB9415B7BF3C}"/>
              </a:ext>
            </a:extLst>
          </p:cNvPr>
          <p:cNvSpPr txBox="1">
            <a:spLocks/>
          </p:cNvSpPr>
          <p:nvPr/>
        </p:nvSpPr>
        <p:spPr>
          <a:xfrm>
            <a:off x="4170774" y="10634510"/>
            <a:ext cx="17626040" cy="278371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8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176"/>
              </a:spcAft>
              <a:buFont typeface="Arial" panose="020B0604020202020204" pitchFamily="34" charset="0"/>
              <a:buNone/>
            </a:pP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Crear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UIs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nativas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para iOS, Android, Tizen, Linux, Web, macOS, y Windows </a:t>
            </a:r>
          </a:p>
          <a:p>
            <a:pPr marL="0" indent="0" algn="ctr">
              <a:spcAft>
                <a:spcPts val="1176"/>
              </a:spcAft>
              <a:buFont typeface="Arial" panose="020B0604020202020204" pitchFamily="34" charset="0"/>
              <a:buNone/>
            </a:pP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Desde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un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mismo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archivo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común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549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compartido</a:t>
            </a:r>
            <a:r>
              <a:rPr lang="en-US" sz="549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C#.</a:t>
            </a:r>
          </a:p>
        </p:txBody>
      </p:sp>
    </p:spTree>
    <p:extLst>
      <p:ext uri="{BB962C8B-B14F-4D97-AF65-F5344CB8AC3E}">
        <p14:creationId xmlns:p14="http://schemas.microsoft.com/office/powerpoint/2010/main" val="27961428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Nuevos </a:t>
            </a:r>
            <a:r>
              <a:rPr lang="es-ES" dirty="0" err="1"/>
              <a:t>backends</a:t>
            </a:r>
            <a:r>
              <a:rPr lang="es-ES" dirty="0"/>
              <a:t>, nuevas plataformas</a:t>
            </a:r>
          </a:p>
        </p:txBody>
      </p:sp>
    </p:spTree>
    <p:extLst>
      <p:ext uri="{BB962C8B-B14F-4D97-AF65-F5344CB8AC3E}">
        <p14:creationId xmlns:p14="http://schemas.microsoft.com/office/powerpoint/2010/main" val="302336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Más </a:t>
            </a:r>
            <a:r>
              <a:rPr lang="es-ES" dirty="0" err="1"/>
              <a:t>alla</a:t>
            </a:r>
            <a:r>
              <a:rPr lang="es-ES" dirty="0"/>
              <a:t> de iOS, Android y UWP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4800" dirty="0"/>
              <a:t>Con Xamarin.Forms se tiene acceso a plataformas como: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dirty="0"/>
              <a:t>macOS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dirty="0"/>
              <a:t>Tizen</a:t>
            </a:r>
          </a:p>
          <a:p>
            <a:endParaRPr lang="es-ES" sz="4800" dirty="0"/>
          </a:p>
          <a:p>
            <a:r>
              <a:rPr lang="es-ES" sz="4800" dirty="0"/>
              <a:t>Con la llegada de Xamarin.Forms 3.0 tenemos acceso a nuevas plataformas: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dirty="0"/>
              <a:t>Linux (GTK#)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dirty="0"/>
              <a:t>WPF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466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Hola Linux!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9" y="5975660"/>
            <a:ext cx="8165576" cy="6378265"/>
          </a:xfrm>
        </p:spPr>
        <p:txBody>
          <a:bodyPr/>
          <a:lstStyle/>
          <a:p>
            <a:r>
              <a:rPr lang="es-ES" sz="4000" dirty="0"/>
              <a:t>Desde Xamarin.Forms 3.0 se incluye soporte a Linux utilizando GTK#.</a:t>
            </a:r>
          </a:p>
          <a:p>
            <a:r>
              <a:rPr lang="es-ES" sz="4000" dirty="0"/>
              <a:t>Se soportan todas las características de Xamarin.Forms incluidas novedades recientes como </a:t>
            </a:r>
            <a:r>
              <a:rPr lang="es-ES" sz="4000" dirty="0" err="1"/>
              <a:t>FlexLayout</a:t>
            </a:r>
            <a:r>
              <a:rPr lang="es-ES" sz="4000" dirty="0"/>
              <a:t>, por ejemplo. </a:t>
            </a:r>
          </a:p>
          <a:p>
            <a:r>
              <a:rPr lang="es-ES" sz="4000" dirty="0"/>
              <a:t>Abre múltiples posibles con Apps, IoT y otras nuevas opciones.</a:t>
            </a:r>
            <a:endParaRPr lang="es-ES" dirty="0"/>
          </a:p>
          <a:p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98B7-2C16-CD4A-B894-BE02E7989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0739" y="4841393"/>
            <a:ext cx="8050468" cy="801641"/>
          </a:xfrm>
        </p:spPr>
        <p:txBody>
          <a:bodyPr>
            <a:normAutofit fontScale="92500"/>
          </a:bodyPr>
          <a:lstStyle/>
          <a:p>
            <a:r>
              <a:rPr lang="es-ES" dirty="0" err="1"/>
              <a:t>Xamarin.Forms.Platform.GTK</a:t>
            </a:r>
            <a:endParaRPr lang="es-ES" dirty="0"/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B9D9E7-649B-434D-BB54-7653DBCA8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992" y="3130062"/>
            <a:ext cx="10289915" cy="80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5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1780</TotalTime>
  <Words>1716</Words>
  <Application>Microsoft Office PowerPoint</Application>
  <PresentationFormat>Personalizado</PresentationFormat>
  <Paragraphs>296</Paragraphs>
  <Slides>53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6" baseType="lpstr">
      <vt:lpstr>Gulim</vt:lpstr>
      <vt:lpstr>Arial</vt:lpstr>
      <vt:lpstr>Calibri</vt:lpstr>
      <vt:lpstr>Calibri (Cuerpo)</vt:lpstr>
      <vt:lpstr>Calibri Light</vt:lpstr>
      <vt:lpstr>Consolas</vt:lpstr>
      <vt:lpstr>Exo</vt:lpstr>
      <vt:lpstr>Helvetica Light</vt:lpstr>
      <vt:lpstr>Segoe UI</vt:lpstr>
      <vt:lpstr>Segoe UI Semibold</vt:lpstr>
      <vt:lpstr>Segoe UI Semilight</vt:lpstr>
      <vt:lpstr>Wingdings</vt:lpstr>
      <vt:lpstr>Tema de Office</vt:lpstr>
      <vt:lpstr>Xamarin.Forms Everywhere!</vt:lpstr>
      <vt:lpstr>Presentación de PowerPoint</vt:lpstr>
      <vt:lpstr>Presentación de PowerPoint</vt:lpstr>
      <vt:lpstr>Xamarin + Xamarin.Forms</vt:lpstr>
      <vt:lpstr>¿Qué se incluye?</vt:lpstr>
      <vt:lpstr>Xamarin.Forms</vt:lpstr>
      <vt:lpstr>Nuevos backends, nuevas plataformas</vt:lpstr>
      <vt:lpstr>Más alla de iOS, Android y UWP</vt:lpstr>
      <vt:lpstr>Hola Linux!</vt:lpstr>
      <vt:lpstr>DEMO Creando aplicaciones para Linux</vt:lpstr>
      <vt:lpstr>Estado</vt:lpstr>
      <vt:lpstr>Presentación de PowerPoint</vt:lpstr>
      <vt:lpstr>WPF</vt:lpstr>
      <vt:lpstr>DEMO Creando aplicaciones WPF utilizando Xamarin.Forms</vt:lpstr>
      <vt:lpstr>Estado</vt:lpstr>
      <vt:lpstr>Xamarin.Forms en la web</vt:lpstr>
      <vt:lpstr>DEMO Xamarin.Forms en el navegador!</vt:lpstr>
      <vt:lpstr>Estado</vt:lpstr>
      <vt:lpstr>Windows Forms</vt:lpstr>
      <vt:lpstr>DEMO Ahora, Windows Forms</vt:lpstr>
      <vt:lpstr>Xamarin.Forms Backends</vt:lpstr>
      <vt:lpstr>Nuevos dispositivos</vt:lpstr>
      <vt:lpstr>Tizen CircularUI</vt:lpstr>
      <vt:lpstr>DEMO Creando aplicaciones para Wearables</vt:lpstr>
      <vt:lpstr>Xamarin IoT</vt:lpstr>
      <vt:lpstr>Xamarin IoT</vt:lpstr>
      <vt:lpstr>DEMO Xamarin.IoT</vt:lpstr>
      <vt:lpstr>Nuevas posibilidades</vt:lpstr>
      <vt:lpstr>Aplicaciones visualmente atractivas</vt:lpstr>
      <vt:lpstr>SkiaSharp</vt:lpstr>
      <vt:lpstr>Lottie</vt:lpstr>
      <vt:lpstr>FlexLayout</vt:lpstr>
      <vt:lpstr>VisualStateManager</vt:lpstr>
      <vt:lpstr>DEMO Aplicaciones visualmente atractivas</vt:lpstr>
      <vt:lpstr>Aplicaciones complejas y últimas tecnologías</vt:lpstr>
      <vt:lpstr>Wave Engine</vt:lpstr>
      <vt:lpstr>DEMO Aplicaciones Xamarin.Forms con contenido 3D</vt:lpstr>
      <vt:lpstr>DEMO Realidad aumentada (ARKit y ARCore)</vt:lpstr>
      <vt:lpstr>Extensibilidad en Visual Studio</vt:lpstr>
      <vt:lpstr>Extensibilidad en Visual Studio</vt:lpstr>
      <vt:lpstr>DEMO Extensiones para Visual Studio utilizando Xamarin.Forms (Ejemplo básico)</vt:lpstr>
      <vt:lpstr>Extensibilidad en Visual Studio</vt:lpstr>
      <vt:lpstr>Presentación de PowerPoint</vt:lpstr>
      <vt:lpstr>DEMO Extensiones para Visual Studio utilizando Xamarin.Forms</vt:lpstr>
      <vt:lpstr>Las claves</vt:lpstr>
      <vt:lpstr>Presentación de PowerPoint</vt:lpstr>
      <vt:lpstr>Native Forms Embedding</vt:lpstr>
      <vt:lpstr>Binding Libraries</vt:lpstr>
      <vt:lpstr>Conclusiones</vt:lpstr>
      <vt:lpstr>Preguntas &amp; Respuestas (pronto, pero antes)</vt:lpstr>
      <vt:lpstr>Preguntas &amp; Respuestas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Cuenca Oliva</dc:creator>
  <cp:lastModifiedBy>Javier Suárez Ruiz</cp:lastModifiedBy>
  <cp:revision>167</cp:revision>
  <dcterms:created xsi:type="dcterms:W3CDTF">2018-02-01T10:28:29Z</dcterms:created>
  <dcterms:modified xsi:type="dcterms:W3CDTF">2018-06-02T16:44:02Z</dcterms:modified>
</cp:coreProperties>
</file>